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8" r:id="rId3"/>
    <p:sldId id="266" r:id="rId4"/>
    <p:sldId id="270" r:id="rId5"/>
    <p:sldId id="271" r:id="rId6"/>
    <p:sldId id="272" r:id="rId7"/>
    <p:sldId id="273" r:id="rId8"/>
    <p:sldId id="291" r:id="rId9"/>
    <p:sldId id="275" r:id="rId10"/>
    <p:sldId id="290" r:id="rId11"/>
    <p:sldId id="276" r:id="rId12"/>
    <p:sldId id="277" r:id="rId13"/>
    <p:sldId id="289" r:id="rId14"/>
    <p:sldId id="280" r:id="rId15"/>
    <p:sldId id="281" r:id="rId16"/>
    <p:sldId id="292" r:id="rId17"/>
    <p:sldId id="262" r:id="rId18"/>
    <p:sldId id="293" r:id="rId19"/>
    <p:sldId id="294" r:id="rId20"/>
    <p:sldId id="295" r:id="rId21"/>
    <p:sldId id="282" r:id="rId22"/>
    <p:sldId id="283" r:id="rId23"/>
    <p:sldId id="296" r:id="rId24"/>
    <p:sldId id="297" r:id="rId25"/>
    <p:sldId id="284" r:id="rId26"/>
    <p:sldId id="285" r:id="rId27"/>
    <p:sldId id="286" r:id="rId28"/>
    <p:sldId id="287" r:id="rId29"/>
    <p:sldId id="288" r:id="rId30"/>
    <p:sldId id="264" r:id="rId31"/>
    <p:sldId id="265" r:id="rId3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kern="1200">
        <a:solidFill>
          <a:schemeClr val="tx1"/>
        </a:solidFill>
        <a:latin typeface="Times New Roman" panose="02020603050405020304" pitchFamily="18" charset="0"/>
        <a:ea typeface="+mn-ea"/>
        <a:cs typeface="+mn-cs"/>
      </a:defRPr>
    </a:lvl5pPr>
    <a:lvl6pPr marL="2286000" algn="r" defTabSz="914400" rtl="1" eaLnBrk="1" latinLnBrk="0" hangingPunct="1">
      <a:defRPr kern="1200">
        <a:solidFill>
          <a:schemeClr val="tx1"/>
        </a:solidFill>
        <a:latin typeface="Times New Roman" panose="02020603050405020304" pitchFamily="18" charset="0"/>
        <a:ea typeface="+mn-ea"/>
        <a:cs typeface="+mn-cs"/>
      </a:defRPr>
    </a:lvl6pPr>
    <a:lvl7pPr marL="2743200" algn="r" defTabSz="914400" rtl="1" eaLnBrk="1" latinLnBrk="0" hangingPunct="1">
      <a:defRPr kern="1200">
        <a:solidFill>
          <a:schemeClr val="tx1"/>
        </a:solidFill>
        <a:latin typeface="Times New Roman" panose="02020603050405020304" pitchFamily="18" charset="0"/>
        <a:ea typeface="+mn-ea"/>
        <a:cs typeface="+mn-cs"/>
      </a:defRPr>
    </a:lvl7pPr>
    <a:lvl8pPr marL="3200400" algn="r" defTabSz="914400" rtl="1" eaLnBrk="1" latinLnBrk="0" hangingPunct="1">
      <a:defRPr kern="1200">
        <a:solidFill>
          <a:schemeClr val="tx1"/>
        </a:solidFill>
        <a:latin typeface="Times New Roman" panose="02020603050405020304" pitchFamily="18" charset="0"/>
        <a:ea typeface="+mn-ea"/>
        <a:cs typeface="+mn-cs"/>
      </a:defRPr>
    </a:lvl8pPr>
    <a:lvl9pPr marL="3657600" algn="r" defTabSz="914400" rtl="1" eaLnBrk="1" latinLnBrk="0" hangingPunct="1">
      <a:defRPr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96" autoAdjust="0"/>
    <p:restoredTop sz="94660"/>
  </p:normalViewPr>
  <p:slideViewPr>
    <p:cSldViewPr>
      <p:cViewPr varScale="1">
        <p:scale>
          <a:sx n="75" d="100"/>
          <a:sy n="75" d="100"/>
        </p:scale>
        <p:origin x="1080"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6" name="Date Placeholder 3"/>
          <p:cNvSpPr>
            <a:spLocks noGrp="1"/>
          </p:cNvSpPr>
          <p:nvPr>
            <p:ph type="dt" sz="half" idx="10"/>
          </p:nvPr>
        </p:nvSpPr>
        <p:spPr/>
        <p:txBody>
          <a:bodyPr/>
          <a:lstStyle>
            <a:lvl1pPr>
              <a:defRPr/>
            </a:lvl1pPr>
          </a:lstStyle>
          <a:p>
            <a:pPr>
              <a:defRPr/>
            </a:pPr>
            <a:fld id="{D7098C65-15F3-4BE2-B7C2-BAE394A9DE1F}" type="datetimeFigureOut">
              <a:rPr lang="en-US"/>
              <a:pPr>
                <a:defRPr/>
              </a:pPr>
              <a:t>12/3/2020</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fld id="{B6B49190-6EE9-43E2-A471-55C017DBDE22}" type="slidenum">
              <a:rPr lang="en-US" altLang="fa-IR"/>
              <a:pPr/>
              <a:t>‹#›</a:t>
            </a:fld>
            <a:endParaRPr lang="en-US" altLang="fa-IR"/>
          </a:p>
        </p:txBody>
      </p:sp>
    </p:spTree>
    <p:extLst>
      <p:ext uri="{BB962C8B-B14F-4D97-AF65-F5344CB8AC3E}">
        <p14:creationId xmlns:p14="http://schemas.microsoft.com/office/powerpoint/2010/main" val="16457677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75E2B62-0411-4EDC-B935-804DA91989C0}" type="datetimeFigureOut">
              <a:rPr lang="en-US"/>
              <a:pPr>
                <a:defRPr/>
              </a:pPr>
              <a:t>12/3/2020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D4D3522-B475-4BD6-B485-4763D8B40175}" type="slidenum">
              <a:rPr lang="en-US" altLang="fa-IR"/>
              <a:pPr/>
              <a:t>‹#›</a:t>
            </a:fld>
            <a:endParaRPr lang="en-US" altLang="fa-IR"/>
          </a:p>
        </p:txBody>
      </p:sp>
    </p:spTree>
    <p:extLst>
      <p:ext uri="{BB962C8B-B14F-4D97-AF65-F5344CB8AC3E}">
        <p14:creationId xmlns:p14="http://schemas.microsoft.com/office/powerpoint/2010/main" val="1694162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6F447861-AE3A-49A3-B11C-C13AAF41932E}" type="datetimeFigureOut">
              <a:rPr lang="en-US"/>
              <a:pPr>
                <a:defRPr/>
              </a:pPr>
              <a:t>12/3/2020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05247890-3969-444A-A54C-204178E1B086}" type="slidenum">
              <a:rPr lang="en-US" altLang="fa-IR"/>
              <a:pPr/>
              <a:t>‹#›</a:t>
            </a:fld>
            <a:endParaRPr lang="en-US" altLang="fa-IR"/>
          </a:p>
        </p:txBody>
      </p:sp>
    </p:spTree>
    <p:extLst>
      <p:ext uri="{BB962C8B-B14F-4D97-AF65-F5344CB8AC3E}">
        <p14:creationId xmlns:p14="http://schemas.microsoft.com/office/powerpoint/2010/main" val="35161166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175356E-9FD0-4113-A25E-37D6A9340E8F}" type="datetimeFigureOut">
              <a:rPr lang="en-US"/>
              <a:pPr>
                <a:defRPr/>
              </a:pPr>
              <a:t>12/3/2020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83D6997-78C6-4934-8AC1-77C27DDC0F8A}" type="slidenum">
              <a:rPr lang="en-US" altLang="fa-IR"/>
              <a:pPr/>
              <a:t>‹#›</a:t>
            </a:fld>
            <a:endParaRPr lang="en-US" altLang="fa-IR"/>
          </a:p>
        </p:txBody>
      </p:sp>
    </p:spTree>
    <p:extLst>
      <p:ext uri="{BB962C8B-B14F-4D97-AF65-F5344CB8AC3E}">
        <p14:creationId xmlns:p14="http://schemas.microsoft.com/office/powerpoint/2010/main" val="2954515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77875"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5" name="Rectangle 4"/>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 name="Title 1"/>
          <p:cNvSpPr>
            <a:spLocks noGrp="1"/>
          </p:cNvSpPr>
          <p:nvPr>
            <p:ph type="title"/>
          </p:nvPr>
        </p:nvSpPr>
        <p:spPr>
          <a:xfrm>
            <a:off x="762000" y="3276600"/>
            <a:ext cx="7543800" cy="1676400"/>
          </a:xfrm>
        </p:spPr>
        <p:txBody>
          <a:bodyPr/>
          <a:lstStyle>
            <a:lvl1pPr algn="l">
              <a:defRPr sz="5400" b="0" cap="all"/>
            </a:lvl1pPr>
          </a:lstStyle>
          <a:p>
            <a:r>
              <a:rPr lang="en-US"/>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Date Placeholder 3"/>
          <p:cNvSpPr>
            <a:spLocks noGrp="1"/>
          </p:cNvSpPr>
          <p:nvPr>
            <p:ph type="dt" sz="half" idx="10"/>
          </p:nvPr>
        </p:nvSpPr>
        <p:spPr/>
        <p:txBody>
          <a:bodyPr/>
          <a:lstStyle>
            <a:lvl1pPr>
              <a:defRPr/>
            </a:lvl1pPr>
          </a:lstStyle>
          <a:p>
            <a:pPr>
              <a:defRPr/>
            </a:pPr>
            <a:fld id="{92BA1924-4FC3-48D0-A9AF-D263690CB91C}" type="datetimeFigureOut">
              <a:rPr lang="en-US"/>
              <a:pPr>
                <a:defRPr/>
              </a:pPr>
              <a:t>12/3/2020</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fld id="{0566D291-6D7A-459F-BC64-05BD1AB12D3F}" type="slidenum">
              <a:rPr lang="en-US" altLang="fa-IR"/>
              <a:pPr/>
              <a:t>‹#›</a:t>
            </a:fld>
            <a:endParaRPr lang="en-US" altLang="fa-IR"/>
          </a:p>
        </p:txBody>
      </p:sp>
    </p:spTree>
    <p:extLst>
      <p:ext uri="{BB962C8B-B14F-4D97-AF65-F5344CB8AC3E}">
        <p14:creationId xmlns:p14="http://schemas.microsoft.com/office/powerpoint/2010/main" val="10103852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D8ABC6C6-50BB-4287-A2F5-D64B633895E2}" type="datetimeFigureOut">
              <a:rPr lang="en-US"/>
              <a:pPr>
                <a:defRPr/>
              </a:pPr>
              <a:t>12/3/2020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3F57A465-C6A9-40C9-8841-1D7DD81C738A}" type="slidenum">
              <a:rPr lang="en-US" altLang="fa-IR"/>
              <a:pPr/>
              <a:t>‹#›</a:t>
            </a:fld>
            <a:endParaRPr lang="en-US" altLang="fa-IR"/>
          </a:p>
        </p:txBody>
      </p:sp>
    </p:spTree>
    <p:extLst>
      <p:ext uri="{BB962C8B-B14F-4D97-AF65-F5344CB8AC3E}">
        <p14:creationId xmlns:p14="http://schemas.microsoft.com/office/powerpoint/2010/main" val="32830050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7588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645025" y="1249363"/>
            <a:ext cx="36576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589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152" y="1329264"/>
            <a:ext cx="3657600" cy="30480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Date Placeholder 6"/>
          <p:cNvSpPr>
            <a:spLocks noGrp="1"/>
          </p:cNvSpPr>
          <p:nvPr>
            <p:ph type="dt" sz="half" idx="10"/>
          </p:nvPr>
        </p:nvSpPr>
        <p:spPr/>
        <p:txBody>
          <a:bodyPr/>
          <a:lstStyle>
            <a:lvl1pPr>
              <a:defRPr/>
            </a:lvl1pPr>
          </a:lstStyle>
          <a:p>
            <a:pPr>
              <a:defRPr/>
            </a:pPr>
            <a:fld id="{E705E57C-8E83-4368-B36B-672C9451AE07}" type="datetimeFigureOut">
              <a:rPr lang="en-US"/>
              <a:pPr>
                <a:defRPr/>
              </a:pPr>
              <a:t>12/3/2020</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Slide Number Placeholder 8"/>
          <p:cNvSpPr>
            <a:spLocks noGrp="1"/>
          </p:cNvSpPr>
          <p:nvPr>
            <p:ph type="sldNum" sz="quarter" idx="12"/>
          </p:nvPr>
        </p:nvSpPr>
        <p:spPr/>
        <p:txBody>
          <a:bodyPr/>
          <a:lstStyle>
            <a:lvl1pPr>
              <a:defRPr/>
            </a:lvl1pPr>
          </a:lstStyle>
          <a:p>
            <a:fld id="{615B64FC-8664-4C73-9105-4829B20FBCD5}" type="slidenum">
              <a:rPr lang="en-US" altLang="fa-IR"/>
              <a:pPr/>
              <a:t>‹#›</a:t>
            </a:fld>
            <a:endParaRPr lang="en-US" altLang="fa-IR"/>
          </a:p>
        </p:txBody>
      </p:sp>
    </p:spTree>
    <p:extLst>
      <p:ext uri="{BB962C8B-B14F-4D97-AF65-F5344CB8AC3E}">
        <p14:creationId xmlns:p14="http://schemas.microsoft.com/office/powerpoint/2010/main" val="3865683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CFD992C6-A29B-4147-A532-37B2FF2A47C9}" type="datetimeFigureOut">
              <a:rPr lang="en-US"/>
              <a:pPr>
                <a:defRPr/>
              </a:pPr>
              <a:t>12/3/2020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851AAF4B-D0E9-4EEB-8A5C-1CF54C1E6892}" type="slidenum">
              <a:rPr lang="en-US" altLang="fa-IR"/>
              <a:pPr/>
              <a:t>‹#›</a:t>
            </a:fld>
            <a:endParaRPr lang="en-US" altLang="fa-IR"/>
          </a:p>
        </p:txBody>
      </p:sp>
    </p:spTree>
    <p:extLst>
      <p:ext uri="{BB962C8B-B14F-4D97-AF65-F5344CB8AC3E}">
        <p14:creationId xmlns:p14="http://schemas.microsoft.com/office/powerpoint/2010/main" val="2715067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29301AF-93D3-4159-9788-A59F74AD7A42}" type="datetimeFigureOut">
              <a:rPr lang="en-US"/>
              <a:pPr>
                <a:defRPr/>
              </a:pPr>
              <a:t>12/3/2020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4FA3E7B4-A954-4AEB-ACBB-734165F91F79}" type="slidenum">
              <a:rPr lang="en-US" altLang="fa-IR"/>
              <a:pPr/>
              <a:t>‹#›</a:t>
            </a:fld>
            <a:endParaRPr lang="en-US" altLang="fa-IR"/>
          </a:p>
        </p:txBody>
      </p:sp>
    </p:spTree>
    <p:extLst>
      <p:ext uri="{BB962C8B-B14F-4D97-AF65-F5344CB8AC3E}">
        <p14:creationId xmlns:p14="http://schemas.microsoft.com/office/powerpoint/2010/main" val="419093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677194" y="2515394"/>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62000" y="4572000"/>
            <a:ext cx="6784848" cy="1600200"/>
          </a:xfrm>
        </p:spPr>
        <p:txBody>
          <a:bodyPr>
            <a:normAutofit/>
          </a:bodyPr>
          <a:lstStyle>
            <a:lvl1pPr algn="l">
              <a:defRPr sz="5400" b="0"/>
            </a:lvl1pPr>
          </a:lstStyle>
          <a:p>
            <a:r>
              <a:rPr lang="en-US"/>
              <a:t>Click to edit Master title style</a:t>
            </a:r>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Date Placeholder 4"/>
          <p:cNvSpPr>
            <a:spLocks noGrp="1"/>
          </p:cNvSpPr>
          <p:nvPr>
            <p:ph type="dt" sz="half" idx="10"/>
          </p:nvPr>
        </p:nvSpPr>
        <p:spPr/>
        <p:txBody>
          <a:bodyPr/>
          <a:lstStyle>
            <a:lvl1pPr>
              <a:defRPr/>
            </a:lvl1pPr>
          </a:lstStyle>
          <a:p>
            <a:pPr>
              <a:defRPr/>
            </a:pPr>
            <a:fld id="{25084203-14FB-47F6-8011-EB9C70DF350D}" type="datetimeFigureOut">
              <a:rPr lang="en-US"/>
              <a:pPr>
                <a:defRPr/>
              </a:pPr>
              <a:t>12/3/2020</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92CDF629-ED36-4707-BFF2-8ED9AD2F16E8}" type="slidenum">
              <a:rPr lang="en-US" altLang="fa-IR"/>
              <a:pPr/>
              <a:t>‹#›</a:t>
            </a:fld>
            <a:endParaRPr lang="en-US" altLang="fa-IR"/>
          </a:p>
        </p:txBody>
      </p:sp>
    </p:spTree>
    <p:extLst>
      <p:ext uri="{BB962C8B-B14F-4D97-AF65-F5344CB8AC3E}">
        <p14:creationId xmlns:p14="http://schemas.microsoft.com/office/powerpoint/2010/main" val="682917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ormAutofit/>
          </a:bodyPr>
          <a:lstStyle>
            <a:lvl1pPr algn="l">
              <a:defRPr sz="5400" b="0"/>
            </a:lvl1pPr>
          </a:lstStyle>
          <a:p>
            <a:r>
              <a:rPr lang="en-US"/>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850392" y="3505200"/>
            <a:ext cx="7391400" cy="804862"/>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70FB4BC7-0FB0-47D6-84F7-62ECF7C2F91F}" type="datetimeFigureOut">
              <a:rPr lang="en-US"/>
              <a:pPr>
                <a:defRPr/>
              </a:pPr>
              <a:t>12/3/2020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E7B3A3F8-1F55-46CE-A68D-F7F01C6CC088}" type="slidenum">
              <a:rPr lang="en-US" altLang="fa-IR"/>
              <a:pPr/>
              <a:t>‹#›</a:t>
            </a:fld>
            <a:endParaRPr lang="en-US" altLang="fa-IR"/>
          </a:p>
        </p:txBody>
      </p:sp>
    </p:spTree>
    <p:extLst>
      <p:ext uri="{BB962C8B-B14F-4D97-AF65-F5344CB8AC3E}">
        <p14:creationId xmlns:p14="http://schemas.microsoft.com/office/powerpoint/2010/main" val="1055009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p:nvPr>
        </p:nvSpPr>
        <p:spPr bwMode="auto">
          <a:xfrm>
            <a:off x="762000" y="4572000"/>
            <a:ext cx="67818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fa-IR" smtClean="0"/>
              <a:t>Click to edit Master title style</a:t>
            </a:r>
          </a:p>
        </p:txBody>
      </p:sp>
      <p:sp>
        <p:nvSpPr>
          <p:cNvPr id="1027" name="Text Placeholder 2"/>
          <p:cNvSpPr>
            <a:spLocks noGrp="1" noChangeArrowheads="1"/>
          </p:cNvSpPr>
          <p:nvPr>
            <p:ph type="body" idx="1"/>
          </p:nvPr>
        </p:nvSpPr>
        <p:spPr bwMode="auto">
          <a:xfrm>
            <a:off x="762000" y="685800"/>
            <a:ext cx="75438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fa-IR" smtClean="0"/>
              <a:t>Click to edit Master text styles</a:t>
            </a:r>
          </a:p>
          <a:p>
            <a:pPr lvl="1"/>
            <a:r>
              <a:rPr lang="en-US" altLang="fa-IR" smtClean="0"/>
              <a:t>Second level</a:t>
            </a:r>
          </a:p>
          <a:p>
            <a:pPr lvl="2"/>
            <a:r>
              <a:rPr lang="en-US" altLang="fa-IR" smtClean="0"/>
              <a:t>Third level</a:t>
            </a:r>
          </a:p>
          <a:p>
            <a:pPr lvl="3"/>
            <a:r>
              <a:rPr lang="en-US" altLang="fa-IR" smtClean="0"/>
              <a:t>Fourth level</a:t>
            </a:r>
          </a:p>
          <a:p>
            <a:pPr lvl="4"/>
            <a:r>
              <a:rPr lang="en-US" altLang="fa-IR" smtClean="0"/>
              <a:t>Fifth level</a:t>
            </a:r>
          </a:p>
        </p:txBody>
      </p:sp>
      <p:sp>
        <p:nvSpPr>
          <p:cNvPr id="4" name="Date Placeholder 3"/>
          <p:cNvSpPr>
            <a:spLocks noGrp="1"/>
          </p:cNvSpPr>
          <p:nvPr>
            <p:ph type="dt" sz="half" idx="2"/>
          </p:nvPr>
        </p:nvSpPr>
        <p:spPr>
          <a:xfrm>
            <a:off x="6248400" y="6208713"/>
            <a:ext cx="2133600" cy="365125"/>
          </a:xfrm>
          <a:prstGeom prst="rect">
            <a:avLst/>
          </a:prstGeom>
        </p:spPr>
        <p:txBody>
          <a:bodyPr vert="horz" lIns="91440" tIns="45720" rIns="91440" bIns="45720" rtlCol="0" anchor="ctr"/>
          <a:lstStyle>
            <a:lvl1pPr algn="r" eaLnBrk="1" fontAlgn="auto" hangingPunct="1">
              <a:spcBef>
                <a:spcPts val="0"/>
              </a:spcBef>
              <a:spcAft>
                <a:spcPts val="0"/>
              </a:spcAft>
              <a:defRPr sz="1200" b="1" smtClean="0">
                <a:solidFill>
                  <a:schemeClr val="tx2">
                    <a:lumMod val="90000"/>
                    <a:lumOff val="10000"/>
                  </a:schemeClr>
                </a:solidFill>
                <a:latin typeface="+mn-lt"/>
              </a:defRPr>
            </a:lvl1pPr>
          </a:lstStyle>
          <a:p>
            <a:pPr>
              <a:defRPr/>
            </a:pPr>
            <a:fld id="{684B308B-25D0-4FD4-9320-E494A929590D}" type="datetimeFigureOut">
              <a:rPr lang="en-US"/>
              <a:pPr>
                <a:defRPr/>
              </a:pPr>
              <a:t>12/3/2020</a:t>
            </a:fld>
            <a:endParaRPr lang="en-US"/>
          </a:p>
        </p:txBody>
      </p:sp>
      <p:sp>
        <p:nvSpPr>
          <p:cNvPr id="5" name="Footer Placeholder 4"/>
          <p:cNvSpPr>
            <a:spLocks noGrp="1"/>
          </p:cNvSpPr>
          <p:nvPr>
            <p:ph type="ftr" sz="quarter" idx="3"/>
          </p:nvPr>
        </p:nvSpPr>
        <p:spPr>
          <a:xfrm>
            <a:off x="762000" y="6208713"/>
            <a:ext cx="4873625" cy="365125"/>
          </a:xfrm>
          <a:prstGeom prst="rect">
            <a:avLst/>
          </a:prstGeom>
        </p:spPr>
        <p:txBody>
          <a:bodyPr vert="horz" lIns="91440" tIns="45720" rIns="91440" bIns="45720" rtlCol="0" anchor="ctr"/>
          <a:lstStyle>
            <a:lvl1pPr algn="l" eaLnBrk="1" fontAlgn="auto" hangingPunct="1">
              <a:spcBef>
                <a:spcPts val="0"/>
              </a:spcBef>
              <a:spcAft>
                <a:spcPts val="0"/>
              </a:spcAft>
              <a:defRPr sz="1200" b="1">
                <a:solidFill>
                  <a:schemeClr val="tx2">
                    <a:lumMod val="90000"/>
                    <a:lumOff val="10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7620000" y="5688013"/>
            <a:ext cx="7620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2400">
                <a:solidFill>
                  <a:srgbClr val="262626"/>
                </a:solidFill>
                <a:latin typeface="Impact" panose="020B0806030902050204" pitchFamily="34" charset="0"/>
              </a:defRPr>
            </a:lvl1pPr>
          </a:lstStyle>
          <a:p>
            <a:fld id="{29711051-C802-4BA6-872C-3DCAB5565A1C}" type="slidenum">
              <a:rPr lang="en-US" altLang="fa-IR"/>
              <a:pPr/>
              <a:t>‹#›</a:t>
            </a:fld>
            <a:endParaRPr lang="en-US" altLang="fa-IR"/>
          </a:p>
        </p:txBody>
      </p:sp>
      <p:sp>
        <p:nvSpPr>
          <p:cNvPr id="8" name="Rectangle 7"/>
          <p:cNvSpPr/>
          <p:nvPr/>
        </p:nvSpPr>
        <p:spPr>
          <a:xfrm>
            <a:off x="777875"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 name="Rectangle 8"/>
          <p:cNvSpPr/>
          <p:nvPr/>
        </p:nvSpPr>
        <p:spPr>
          <a:xfrm>
            <a:off x="777875" y="6172200"/>
            <a:ext cx="7543800" cy="269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683" r:id="rId1"/>
    <p:sldLayoutId id="2147483676" r:id="rId2"/>
    <p:sldLayoutId id="2147483684" r:id="rId3"/>
    <p:sldLayoutId id="2147483677" r:id="rId4"/>
    <p:sldLayoutId id="2147483685" r:id="rId5"/>
    <p:sldLayoutId id="2147483678" r:id="rId6"/>
    <p:sldLayoutId id="2147483679" r:id="rId7"/>
    <p:sldLayoutId id="2147483686" r:id="rId8"/>
    <p:sldLayoutId id="2147483680" r:id="rId9"/>
    <p:sldLayoutId id="2147483681" r:id="rId10"/>
    <p:sldLayoutId id="2147483682" r:id="rId11"/>
  </p:sldLayoutIdLst>
  <p:txStyles>
    <p:titleStyle>
      <a:lvl1pPr algn="l" rtl="0" fontAlgn="base">
        <a:spcBef>
          <a:spcPct val="0"/>
        </a:spcBef>
        <a:spcAft>
          <a:spcPct val="0"/>
        </a:spcAft>
        <a:defRPr sz="5400" kern="1200">
          <a:solidFill>
            <a:srgbClr val="262626"/>
          </a:solidFill>
          <a:latin typeface="+mj-lt"/>
          <a:ea typeface="+mj-ea"/>
          <a:cs typeface="+mj-cs"/>
        </a:defRPr>
      </a:lvl1pPr>
      <a:lvl2pPr algn="l" rtl="0" fontAlgn="base">
        <a:spcBef>
          <a:spcPct val="0"/>
        </a:spcBef>
        <a:spcAft>
          <a:spcPct val="0"/>
        </a:spcAft>
        <a:defRPr sz="5400">
          <a:solidFill>
            <a:srgbClr val="262626"/>
          </a:solidFill>
          <a:latin typeface="Impact" panose="020B0806030902050204" pitchFamily="34" charset="0"/>
        </a:defRPr>
      </a:lvl2pPr>
      <a:lvl3pPr algn="l" rtl="0" fontAlgn="base">
        <a:spcBef>
          <a:spcPct val="0"/>
        </a:spcBef>
        <a:spcAft>
          <a:spcPct val="0"/>
        </a:spcAft>
        <a:defRPr sz="5400">
          <a:solidFill>
            <a:srgbClr val="262626"/>
          </a:solidFill>
          <a:latin typeface="Impact" panose="020B0806030902050204" pitchFamily="34" charset="0"/>
        </a:defRPr>
      </a:lvl3pPr>
      <a:lvl4pPr algn="l" rtl="0" fontAlgn="base">
        <a:spcBef>
          <a:spcPct val="0"/>
        </a:spcBef>
        <a:spcAft>
          <a:spcPct val="0"/>
        </a:spcAft>
        <a:defRPr sz="5400">
          <a:solidFill>
            <a:srgbClr val="262626"/>
          </a:solidFill>
          <a:latin typeface="Impact" panose="020B0806030902050204" pitchFamily="34" charset="0"/>
        </a:defRPr>
      </a:lvl4pPr>
      <a:lvl5pPr algn="l" rtl="0" fontAlgn="base">
        <a:spcBef>
          <a:spcPct val="0"/>
        </a:spcBef>
        <a:spcAft>
          <a:spcPct val="0"/>
        </a:spcAft>
        <a:defRPr sz="5400">
          <a:solidFill>
            <a:srgbClr val="262626"/>
          </a:solidFill>
          <a:latin typeface="Impact" panose="020B080603090205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fontAlgn="base">
        <a:spcBef>
          <a:spcPct val="20000"/>
        </a:spcBef>
        <a:spcAft>
          <a:spcPct val="0"/>
        </a:spcAft>
        <a:buClr>
          <a:schemeClr val="accent1"/>
        </a:buClr>
        <a:buFont typeface="Arial" panose="020B0604020202020204" pitchFamily="34" charset="0"/>
        <a:buChar char="•"/>
        <a:defRPr sz="2400" kern="1200">
          <a:solidFill>
            <a:schemeClr val="tx2"/>
          </a:solidFill>
          <a:latin typeface="+mn-lt"/>
          <a:ea typeface="+mn-ea"/>
          <a:cs typeface="+mn-cs"/>
        </a:defRPr>
      </a:lvl1pPr>
      <a:lvl2pPr marL="593725" indent="-273050" algn="l" rtl="0" fontAlgn="base">
        <a:spcBef>
          <a:spcPct val="20000"/>
        </a:spcBef>
        <a:spcAft>
          <a:spcPct val="0"/>
        </a:spcAft>
        <a:buClr>
          <a:schemeClr val="accent1"/>
        </a:buClr>
        <a:buFont typeface="Arial" panose="020B0604020202020204" pitchFamily="34" charset="0"/>
        <a:buChar char="•"/>
        <a:defRPr sz="2200" kern="1200">
          <a:solidFill>
            <a:schemeClr val="tx2"/>
          </a:solidFill>
          <a:latin typeface="+mn-lt"/>
          <a:ea typeface="+mn-ea"/>
          <a:cs typeface="+mn-cs"/>
        </a:defRPr>
      </a:lvl2pPr>
      <a:lvl3pPr marL="868363" indent="-228600" algn="l" rtl="0" fontAlgn="base">
        <a:spcBef>
          <a:spcPct val="20000"/>
        </a:spcBef>
        <a:spcAft>
          <a:spcPct val="0"/>
        </a:spcAft>
        <a:buClr>
          <a:schemeClr val="accent1"/>
        </a:buClr>
        <a:buFont typeface="Arial" panose="020B0604020202020204" pitchFamily="34" charset="0"/>
        <a:buChar char="•"/>
        <a:defRPr sz="2000" kern="1200">
          <a:solidFill>
            <a:schemeClr val="tx2"/>
          </a:solidFill>
          <a:latin typeface="+mn-lt"/>
          <a:ea typeface="+mn-ea"/>
          <a:cs typeface="+mn-cs"/>
        </a:defRPr>
      </a:lvl3pPr>
      <a:lvl4pPr marL="1143000" indent="-228600" algn="l" rtl="0" fontAlgn="base">
        <a:spcBef>
          <a:spcPct val="20000"/>
        </a:spcBef>
        <a:spcAft>
          <a:spcPct val="0"/>
        </a:spcAft>
        <a:buClr>
          <a:schemeClr val="accent1"/>
        </a:buClr>
        <a:buFont typeface="Arial" panose="020B0604020202020204" pitchFamily="34" charset="0"/>
        <a:buChar char="•"/>
        <a:defRPr kern="1200">
          <a:solidFill>
            <a:schemeClr val="tx2"/>
          </a:solidFill>
          <a:latin typeface="+mn-lt"/>
          <a:ea typeface="+mn-ea"/>
          <a:cs typeface="+mn-cs"/>
        </a:defRPr>
      </a:lvl4pPr>
      <a:lvl5pPr marL="1371600" indent="-228600" algn="l" rtl="0" fontAlgn="base">
        <a:spcBef>
          <a:spcPct val="20000"/>
        </a:spcBef>
        <a:spcAft>
          <a:spcPct val="0"/>
        </a:spcAft>
        <a:buClr>
          <a:schemeClr val="accent1"/>
        </a:buClr>
        <a:buFont typeface="Arial" panose="020B0604020202020204" pitchFamily="34" charset="0"/>
        <a:buChar char="•"/>
        <a:defRPr kern="120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21.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rtlCol="0">
            <a:noAutofit/>
          </a:bodyPr>
          <a:lstStyle/>
          <a:p>
            <a:pPr algn="ctr" fontAlgn="auto">
              <a:spcAft>
                <a:spcPts val="0"/>
              </a:spcAft>
              <a:defRPr/>
            </a:pPr>
            <a:r>
              <a:rPr lang="en-US" sz="6000" b="1" dirty="0">
                <a:solidFill>
                  <a:schemeClr val="accent1">
                    <a:lumMod val="50000"/>
                  </a:schemeClr>
                </a:solidFill>
                <a:cs typeface="B Homa" pitchFamily="2" charset="-78"/>
              </a:rPr>
              <a:t>Urban village</a:t>
            </a:r>
          </a:p>
        </p:txBody>
      </p:sp>
      <p:pic>
        <p:nvPicPr>
          <p:cNvPr id="5" name="Picture 4"/>
          <p:cNvPicPr>
            <a:picLocks noChangeAspect="1"/>
          </p:cNvPicPr>
          <p:nvPr/>
        </p:nvPicPr>
        <p:blipFill>
          <a:blip r:embed="rId2" cstate="print"/>
          <a:stretch>
            <a:fillRect/>
          </a:stretch>
        </p:blipFill>
        <p:spPr>
          <a:xfrm>
            <a:off x="762000" y="213167"/>
            <a:ext cx="3687308" cy="29110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p:cNvPicPr>
            <a:picLocks noChangeAspect="1"/>
          </p:cNvPicPr>
          <p:nvPr/>
        </p:nvPicPr>
        <p:blipFill>
          <a:blip r:embed="rId3" cstate="print"/>
          <a:stretch>
            <a:fillRect/>
          </a:stretch>
        </p:blipFill>
        <p:spPr>
          <a:xfrm>
            <a:off x="4551744" y="2054504"/>
            <a:ext cx="3772768" cy="28001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noChangeArrowheads="1"/>
          </p:cNvSpPr>
          <p:nvPr>
            <p:ph idx="1"/>
          </p:nvPr>
        </p:nvSpPr>
        <p:spPr/>
        <p:txBody>
          <a:bodyPr/>
          <a:lstStyle/>
          <a:p>
            <a:endParaRPr lang="fa-IR" altLang="fa-IR" smtClean="0"/>
          </a:p>
        </p:txBody>
      </p:sp>
      <p:pic>
        <p:nvPicPr>
          <p:cNvPr id="6146" name="Picture 2" descr="E:\Arshad-Tarahi shahri\Semestry 2_89-90\Kargahe Mahale\Pics\Seaside-Florida\Seaside-Florida-2006-03-06-at-20-51-11.jpg"/>
          <p:cNvPicPr>
            <a:picLocks noChangeAspect="1" noChangeArrowheads="1"/>
          </p:cNvPicPr>
          <p:nvPr/>
        </p:nvPicPr>
        <p:blipFill>
          <a:blip r:embed="rId2" cstate="print"/>
          <a:srcRect/>
          <a:stretch>
            <a:fillRect/>
          </a:stretch>
        </p:blipFill>
        <p:spPr bwMode="auto">
          <a:xfrm>
            <a:off x="4572000" y="685800"/>
            <a:ext cx="3725863" cy="2514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itle 1"/>
          <p:cNvSpPr txBox="1">
            <a:spLocks/>
          </p:cNvSpPr>
          <p:nvPr/>
        </p:nvSpPr>
        <p:spPr>
          <a:xfrm>
            <a:off x="762000" y="1828800"/>
            <a:ext cx="7086600" cy="4343400"/>
          </a:xfrm>
          <a:prstGeom prst="rect">
            <a:avLst/>
          </a:prstGeom>
        </p:spPr>
        <p:txBody>
          <a:bodyPr anchor="b">
            <a:normAutofit/>
          </a:bodyPr>
          <a:lstStyle/>
          <a:p>
            <a:pPr eaLnBrk="1" fontAlgn="auto" hangingPunct="1">
              <a:spcAft>
                <a:spcPts val="0"/>
              </a:spcAft>
              <a:defRPr/>
            </a:pPr>
            <a:r>
              <a:rPr lang="en-US">
                <a:solidFill>
                  <a:schemeClr val="tx1">
                    <a:lumMod val="85000"/>
                    <a:lumOff val="15000"/>
                  </a:schemeClr>
                </a:solidFill>
                <a:latin typeface="+mj-lt"/>
                <a:ea typeface="+mj-ea"/>
                <a:cs typeface="+mj-cs"/>
              </a:rPr>
              <a:t>Urban village</a:t>
            </a:r>
            <a:r>
              <a:rPr lang="fa-IR">
                <a:solidFill>
                  <a:schemeClr val="tx1">
                    <a:lumMod val="85000"/>
                    <a:lumOff val="15000"/>
                  </a:schemeClr>
                </a:solidFill>
                <a:latin typeface="+mj-lt"/>
                <a:ea typeface="+mj-ea"/>
                <a:cs typeface="+mj-cs"/>
              </a:rPr>
              <a:t> </a:t>
            </a:r>
            <a:endParaRPr lang="en-US" dirty="0">
              <a:solidFill>
                <a:schemeClr val="tx1">
                  <a:lumMod val="85000"/>
                  <a:lumOff val="15000"/>
                </a:schemeClr>
              </a:solidFill>
              <a:latin typeface="+mj-lt"/>
              <a:ea typeface="+mj-ea"/>
              <a:cs typeface="+mj-cs"/>
            </a:endParaRPr>
          </a:p>
        </p:txBody>
      </p:sp>
      <p:pic>
        <p:nvPicPr>
          <p:cNvPr id="6147" name="Picture 3" descr="E:\Arshad-Tarahi shahri\Semestry 2_89-90\Kargahe Mahale\Pics\Seaside-Florida\seasideevents_36494712.jpg"/>
          <p:cNvPicPr>
            <a:picLocks noChangeAspect="1" noChangeArrowheads="1"/>
          </p:cNvPicPr>
          <p:nvPr/>
        </p:nvPicPr>
        <p:blipFill>
          <a:blip r:embed="rId3" cstate="print"/>
          <a:srcRect/>
          <a:stretch>
            <a:fillRect/>
          </a:stretch>
        </p:blipFill>
        <p:spPr bwMode="auto">
          <a:xfrm>
            <a:off x="4608513" y="3429000"/>
            <a:ext cx="3708400" cy="2514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148" name="Picture 4" descr="E:\Arshad-Tarahi shahri\Semestry 2_89-90\Kargahe Mahale\Pics\Seaside-Florida\sss.jpg"/>
          <p:cNvPicPr>
            <a:picLocks noChangeAspect="1" noChangeArrowheads="1"/>
          </p:cNvPicPr>
          <p:nvPr/>
        </p:nvPicPr>
        <p:blipFill>
          <a:blip r:embed="rId4" cstate="print"/>
          <a:srcRect/>
          <a:stretch>
            <a:fillRect/>
          </a:stretch>
        </p:blipFill>
        <p:spPr bwMode="auto">
          <a:xfrm>
            <a:off x="838200" y="3429000"/>
            <a:ext cx="3505200" cy="2057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149" name="Picture 5" descr="E:\Arshad-Tarahi shahri\Semestry 2_89-90\Kargahe Mahale\Pics\Seaside-Florida\vernacular_seaside.jpg"/>
          <p:cNvPicPr>
            <a:picLocks noChangeAspect="1" noChangeArrowheads="1"/>
          </p:cNvPicPr>
          <p:nvPr/>
        </p:nvPicPr>
        <p:blipFill>
          <a:blip r:embed="rId5" cstate="print"/>
          <a:srcRect/>
          <a:stretch>
            <a:fillRect/>
          </a:stretch>
        </p:blipFill>
        <p:spPr bwMode="auto">
          <a:xfrm>
            <a:off x="838200" y="685800"/>
            <a:ext cx="3478213" cy="2362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noChangeArrowheads="1"/>
          </p:cNvSpPr>
          <p:nvPr>
            <p:ph type="title"/>
          </p:nvPr>
        </p:nvSpPr>
        <p:spPr/>
        <p:txBody>
          <a:bodyPr/>
          <a:lstStyle/>
          <a:p>
            <a:r>
              <a:rPr lang="en-US" altLang="fa-IR" sz="1800" smtClean="0"/>
              <a:t>Urban village</a:t>
            </a:r>
            <a:r>
              <a:rPr lang="fa-IR" altLang="fa-IR" sz="1800" smtClean="0"/>
              <a:t> </a:t>
            </a:r>
            <a:endParaRPr lang="en-US" altLang="fa-IR" sz="1800" smtClean="0"/>
          </a:p>
        </p:txBody>
      </p:sp>
      <p:sp>
        <p:nvSpPr>
          <p:cNvPr id="16387" name="Content Placeholder 2"/>
          <p:cNvSpPr>
            <a:spLocks noGrp="1" noChangeArrowheads="1"/>
          </p:cNvSpPr>
          <p:nvPr>
            <p:ph idx="1"/>
          </p:nvPr>
        </p:nvSpPr>
        <p:spPr>
          <a:xfrm>
            <a:off x="2514600" y="533400"/>
            <a:ext cx="5410200" cy="457200"/>
          </a:xfrm>
        </p:spPr>
        <p:txBody>
          <a:bodyPr/>
          <a:lstStyle/>
          <a:p>
            <a:pPr algn="r">
              <a:buFont typeface="Arial" panose="020B0604020202020204" pitchFamily="34" charset="0"/>
              <a:buNone/>
            </a:pPr>
            <a:r>
              <a:rPr lang="fa-IR" altLang="fa-IR" b="1" smtClean="0">
                <a:cs typeface="B Nazanin" panose="00000400000000000000" pitchFamily="2" charset="-78"/>
              </a:rPr>
              <a:t> </a:t>
            </a:r>
            <a:r>
              <a:rPr lang="ar-SA" altLang="fa-IR" b="1" smtClean="0">
                <a:cs typeface="B Nazanin" panose="00000400000000000000" pitchFamily="2" charset="-78"/>
              </a:rPr>
              <a:t>دهكده شهري چيست؟</a:t>
            </a:r>
            <a:endParaRPr lang="en-US" altLang="fa-IR" b="1" smtClean="0">
              <a:cs typeface="B Nazanin" panose="00000400000000000000" pitchFamily="2" charset="-78"/>
            </a:endParaRPr>
          </a:p>
        </p:txBody>
      </p:sp>
      <p:sp>
        <p:nvSpPr>
          <p:cNvPr id="4" name="Rectangle 3"/>
          <p:cNvSpPr/>
          <p:nvPr/>
        </p:nvSpPr>
        <p:spPr>
          <a:xfrm>
            <a:off x="4343400" y="1066800"/>
            <a:ext cx="3657600" cy="2032000"/>
          </a:xfrm>
          <a:prstGeom prst="rect">
            <a:avLst/>
          </a:prstGeom>
        </p:spPr>
        <p:txBody>
          <a:bodyPr>
            <a:spAutoFit/>
          </a:bodyPr>
          <a:lstStyle/>
          <a:p>
            <a:pPr algn="just" rtl="1" eaLnBrk="1" fontAlgn="auto" hangingPunct="1">
              <a:spcBef>
                <a:spcPts val="0"/>
              </a:spcBef>
              <a:spcAft>
                <a:spcPts val="0"/>
              </a:spcAft>
              <a:defRPr/>
            </a:pPr>
            <a:endParaRPr lang="en-US" dirty="0">
              <a:latin typeface="+mn-lt"/>
              <a:cs typeface="B Nazanin" pitchFamily="2" charset="-78"/>
            </a:endParaRPr>
          </a:p>
          <a:p>
            <a:pPr algn="just" rtl="1" eaLnBrk="1" fontAlgn="auto" hangingPunct="1">
              <a:spcBef>
                <a:spcPts val="0"/>
              </a:spcBef>
              <a:spcAft>
                <a:spcPts val="0"/>
              </a:spcAft>
              <a:defRPr/>
            </a:pPr>
            <a:r>
              <a:rPr lang="ar-SA" dirty="0">
                <a:latin typeface="+mn-lt"/>
                <a:cs typeface="B Nazanin" pitchFamily="2" charset="-78"/>
              </a:rPr>
              <a:t>رابرت كوان در فرهنگ شهرسازي خود، دهكده شهري را اينگونه معرفي مي كند</a:t>
            </a:r>
            <a:r>
              <a:rPr lang="en-US" dirty="0">
                <a:latin typeface="+mn-lt"/>
                <a:cs typeface="B Nazanin" pitchFamily="2" charset="-78"/>
              </a:rPr>
              <a:t>: </a:t>
            </a:r>
            <a:r>
              <a:rPr lang="ar-SA" dirty="0">
                <a:solidFill>
                  <a:srgbClr val="C00000"/>
                </a:solidFill>
                <a:latin typeface="+mn-lt"/>
                <a:cs typeface="B Nazanin" pitchFamily="2" charset="-78"/>
              </a:rPr>
              <a:t>بخشي از شهر كه </a:t>
            </a:r>
            <a:r>
              <a:rPr lang="ar-SA" u="sng" dirty="0">
                <a:solidFill>
                  <a:srgbClr val="C00000"/>
                </a:solidFill>
                <a:latin typeface="+mn-lt"/>
                <a:cs typeface="B Nazanin" pitchFamily="2" charset="-78"/>
              </a:rPr>
              <a:t>هويت مشخصي </a:t>
            </a:r>
            <a:r>
              <a:rPr lang="ar-SA" dirty="0">
                <a:solidFill>
                  <a:srgbClr val="C00000"/>
                </a:solidFill>
                <a:latin typeface="+mn-lt"/>
                <a:cs typeface="B Nazanin" pitchFamily="2" charset="-78"/>
              </a:rPr>
              <a:t>دارد و مخلوطي از </a:t>
            </a:r>
            <a:r>
              <a:rPr lang="ar-SA" u="sng" dirty="0">
                <a:solidFill>
                  <a:srgbClr val="C00000"/>
                </a:solidFill>
                <a:latin typeface="+mn-lt"/>
                <a:cs typeface="B Nazanin" pitchFamily="2" charset="-78"/>
              </a:rPr>
              <a:t>كاربري هاي مختلف </a:t>
            </a:r>
            <a:r>
              <a:rPr lang="ar-SA" dirty="0">
                <a:solidFill>
                  <a:srgbClr val="C00000"/>
                </a:solidFill>
                <a:latin typeface="+mn-lt"/>
                <a:cs typeface="B Nazanin" pitchFamily="2" charset="-78"/>
              </a:rPr>
              <a:t>را ارائه مي دهد و غالباً </a:t>
            </a:r>
            <a:r>
              <a:rPr lang="ar-SA" u="sng" dirty="0">
                <a:solidFill>
                  <a:srgbClr val="C00000"/>
                </a:solidFill>
                <a:latin typeface="+mn-lt"/>
                <a:cs typeface="B Nazanin" pitchFamily="2" charset="-78"/>
              </a:rPr>
              <a:t>مسكوني</a:t>
            </a:r>
            <a:r>
              <a:rPr lang="ar-SA" dirty="0">
                <a:solidFill>
                  <a:srgbClr val="C00000"/>
                </a:solidFill>
                <a:latin typeface="+mn-lt"/>
                <a:cs typeface="B Nazanin" pitchFamily="2" charset="-78"/>
              </a:rPr>
              <a:t> است</a:t>
            </a:r>
            <a:endParaRPr lang="fa-IR" dirty="0">
              <a:solidFill>
                <a:srgbClr val="C00000"/>
              </a:solidFill>
              <a:latin typeface="+mn-lt"/>
              <a:cs typeface="B Nazanin" pitchFamily="2" charset="-78"/>
            </a:endParaRPr>
          </a:p>
          <a:p>
            <a:pPr algn="just" rtl="1" eaLnBrk="1" fontAlgn="auto" hangingPunct="1">
              <a:spcBef>
                <a:spcPts val="0"/>
              </a:spcBef>
              <a:spcAft>
                <a:spcPts val="0"/>
              </a:spcAft>
              <a:defRPr/>
            </a:pPr>
            <a:r>
              <a:rPr lang="en-US" dirty="0">
                <a:solidFill>
                  <a:schemeClr val="bg2">
                    <a:lumMod val="75000"/>
                  </a:schemeClr>
                </a:solidFill>
                <a:latin typeface="+mn-lt"/>
                <a:cs typeface="B Nazanin" pitchFamily="2" charset="-78"/>
              </a:rPr>
              <a:t>.(Cowan 2005:428)</a:t>
            </a:r>
            <a:endParaRPr lang="fa-IR" dirty="0">
              <a:latin typeface="+mn-lt"/>
              <a:cs typeface="B Nazanin" pitchFamily="2" charset="-78"/>
            </a:endParaRPr>
          </a:p>
          <a:p>
            <a:pPr algn="just" rtl="1" eaLnBrk="1" fontAlgn="auto" hangingPunct="1">
              <a:spcBef>
                <a:spcPts val="0"/>
              </a:spcBef>
              <a:spcAft>
                <a:spcPts val="0"/>
              </a:spcAft>
              <a:defRPr/>
            </a:pPr>
            <a:endParaRPr lang="en-US" dirty="0">
              <a:latin typeface="+mn-lt"/>
              <a:cs typeface="B Nazanin" pitchFamily="2" charset="-78"/>
            </a:endParaRPr>
          </a:p>
        </p:txBody>
      </p:sp>
      <p:pic>
        <p:nvPicPr>
          <p:cNvPr id="16389" name="Picture 4" descr="HighStreetaerialwatercolo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838200"/>
            <a:ext cx="39624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descr="E:\Arshad-Tarahi shahri\Semestry 2_89-90\Kargahe Mahale\Pics\42-25684532.jpg"/>
          <p:cNvPicPr>
            <a:picLocks noChangeAspect="1" noChangeArrowheads="1"/>
          </p:cNvPicPr>
          <p:nvPr/>
        </p:nvPicPr>
        <p:blipFill>
          <a:blip r:embed="rId3" cstate="print"/>
          <a:srcRect/>
          <a:stretch>
            <a:fillRect/>
          </a:stretch>
        </p:blipFill>
        <p:spPr bwMode="auto">
          <a:xfrm>
            <a:off x="4419600" y="3429000"/>
            <a:ext cx="3892550" cy="2590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noChangeArrowheads="1"/>
          </p:cNvSpPr>
          <p:nvPr>
            <p:ph type="title"/>
          </p:nvPr>
        </p:nvSpPr>
        <p:spPr/>
        <p:txBody>
          <a:bodyPr/>
          <a:lstStyle/>
          <a:p>
            <a:r>
              <a:rPr lang="fa-IR" altLang="fa-IR" smtClean="0"/>
              <a:t> </a:t>
            </a:r>
            <a:endParaRPr lang="en-US" altLang="fa-IR" smtClean="0"/>
          </a:p>
        </p:txBody>
      </p:sp>
      <p:sp>
        <p:nvSpPr>
          <p:cNvPr id="17411" name="Content Placeholder 2"/>
          <p:cNvSpPr>
            <a:spLocks noGrp="1" noChangeArrowheads="1"/>
          </p:cNvSpPr>
          <p:nvPr>
            <p:ph idx="1"/>
          </p:nvPr>
        </p:nvSpPr>
        <p:spPr/>
        <p:txBody>
          <a:bodyPr/>
          <a:lstStyle/>
          <a:p>
            <a:pPr>
              <a:buFont typeface="Arial" panose="020B0604020202020204" pitchFamily="34" charset="0"/>
              <a:buNone/>
            </a:pPr>
            <a:r>
              <a:rPr lang="fa-IR" altLang="fa-IR" smtClean="0"/>
              <a:t> </a:t>
            </a:r>
            <a:endParaRPr lang="en-US" altLang="fa-IR" smtClean="0"/>
          </a:p>
        </p:txBody>
      </p:sp>
      <p:sp>
        <p:nvSpPr>
          <p:cNvPr id="4" name="Rectangle 3"/>
          <p:cNvSpPr/>
          <p:nvPr/>
        </p:nvSpPr>
        <p:spPr>
          <a:xfrm>
            <a:off x="914400" y="762000"/>
            <a:ext cx="7391400" cy="2862263"/>
          </a:xfrm>
          <a:prstGeom prst="rect">
            <a:avLst/>
          </a:prstGeom>
        </p:spPr>
        <p:txBody>
          <a:bodyPr>
            <a:spAutoFit/>
          </a:bodyPr>
          <a:lstStyle/>
          <a:p>
            <a:pPr algn="just" rtl="1" eaLnBrk="1" fontAlgn="auto" hangingPunct="1">
              <a:spcBef>
                <a:spcPts val="0"/>
              </a:spcBef>
              <a:spcAft>
                <a:spcPts val="0"/>
              </a:spcAft>
              <a:defRPr/>
            </a:pPr>
            <a:r>
              <a:rPr lang="ar-SA" dirty="0">
                <a:solidFill>
                  <a:schemeClr val="tx2">
                    <a:shade val="30000"/>
                    <a:satMod val="150000"/>
                  </a:schemeClr>
                </a:solidFill>
                <a:latin typeface="+mn-lt"/>
                <a:cs typeface="B Nazanin" pitchFamily="2" charset="-78"/>
              </a:rPr>
              <a:t>در سند سياست</a:t>
            </a:r>
            <a:r>
              <a:rPr lang="en-US" dirty="0">
                <a:solidFill>
                  <a:schemeClr val="tx2">
                    <a:shade val="30000"/>
                    <a:satMod val="150000"/>
                  </a:schemeClr>
                </a:solidFill>
                <a:latin typeface="+mn-lt"/>
                <a:cs typeface="B Nazanin" pitchFamily="2" charset="-78"/>
              </a:rPr>
              <a:t> 1998 </a:t>
            </a:r>
            <a:r>
              <a:rPr lang="ar-SA" dirty="0">
                <a:solidFill>
                  <a:schemeClr val="tx2">
                    <a:shade val="30000"/>
                    <a:satMod val="150000"/>
                  </a:schemeClr>
                </a:solidFill>
                <a:latin typeface="+mn-lt"/>
                <a:cs typeface="B Nazanin" pitchFamily="2" charset="-78"/>
              </a:rPr>
              <a:t>طراحي شهري تهيه شده بوسيله نهاد حاكميت در انگلستان نيز از دهكده هاي شهري به عنوان الگويي براي توسعه هاي آينده ياد شده و به طور خاص به دهكده </a:t>
            </a:r>
            <a:r>
              <a:rPr lang="ar-SA" dirty="0">
                <a:solidFill>
                  <a:schemeClr val="tx2">
                    <a:shade val="30000"/>
                    <a:satMod val="150000"/>
                  </a:schemeClr>
                </a:solidFill>
                <a:effectLst>
                  <a:outerShdw blurRad="38100" dist="38100" dir="2700000" algn="tl">
                    <a:srgbClr val="000000">
                      <a:alpha val="43137"/>
                    </a:srgbClr>
                  </a:outerShdw>
                </a:effectLst>
                <a:latin typeface="+mn-lt"/>
                <a:cs typeface="B Nazanin" pitchFamily="2" charset="-78"/>
              </a:rPr>
              <a:t>ميلينيوم</a:t>
            </a:r>
            <a:r>
              <a:rPr lang="ar-SA" dirty="0">
                <a:solidFill>
                  <a:schemeClr val="tx2">
                    <a:shade val="30000"/>
                    <a:satMod val="150000"/>
                  </a:schemeClr>
                </a:solidFill>
                <a:latin typeface="+mn-lt"/>
                <a:cs typeface="B Nazanin" pitchFamily="2" charset="-78"/>
              </a:rPr>
              <a:t> در گرينويچ لندن اشاره شده است</a:t>
            </a:r>
            <a:r>
              <a:rPr lang="en-US" dirty="0">
                <a:solidFill>
                  <a:schemeClr val="tx2">
                    <a:shade val="30000"/>
                    <a:satMod val="150000"/>
                  </a:schemeClr>
                </a:solidFill>
                <a:latin typeface="+mn-lt"/>
                <a:cs typeface="B Nazanin" pitchFamily="2" charset="-78"/>
              </a:rPr>
              <a:t>:</a:t>
            </a:r>
          </a:p>
          <a:p>
            <a:pPr marL="285750" indent="-285750" algn="just" rtl="1" eaLnBrk="1" fontAlgn="auto" hangingPunct="1">
              <a:spcBef>
                <a:spcPts val="0"/>
              </a:spcBef>
              <a:spcAft>
                <a:spcPts val="0"/>
              </a:spcAft>
              <a:buFont typeface="Arial" pitchFamily="34" charset="0"/>
              <a:buChar char="•"/>
              <a:defRPr/>
            </a:pPr>
            <a:r>
              <a:rPr lang="en-US" dirty="0">
                <a:solidFill>
                  <a:schemeClr val="tx2">
                    <a:shade val="30000"/>
                    <a:satMod val="150000"/>
                  </a:schemeClr>
                </a:solidFill>
                <a:latin typeface="+mn-lt"/>
                <a:cs typeface="B Nazanin" pitchFamily="2" charset="-78"/>
              </a:rPr>
              <a:t> </a:t>
            </a:r>
            <a:r>
              <a:rPr lang="ar-SA" dirty="0">
                <a:solidFill>
                  <a:schemeClr val="tx2">
                    <a:shade val="30000"/>
                    <a:satMod val="150000"/>
                  </a:schemeClr>
                </a:solidFill>
                <a:latin typeface="+mn-lt"/>
                <a:cs typeface="B Nazanin" pitchFamily="2" charset="-78"/>
              </a:rPr>
              <a:t>دهكده شهري مفهومي از يك</a:t>
            </a:r>
            <a:r>
              <a:rPr lang="en-US" dirty="0">
                <a:solidFill>
                  <a:schemeClr val="tx2">
                    <a:shade val="30000"/>
                    <a:satMod val="150000"/>
                  </a:schemeClr>
                </a:solidFill>
                <a:latin typeface="+mn-lt"/>
                <a:cs typeface="B Nazanin" pitchFamily="2" charset="-78"/>
              </a:rPr>
              <a:t> </a:t>
            </a:r>
            <a:r>
              <a:rPr lang="ar-SA" dirty="0">
                <a:solidFill>
                  <a:schemeClr val="tx2">
                    <a:shade val="30000"/>
                    <a:satMod val="150000"/>
                  </a:schemeClr>
                </a:solidFill>
                <a:latin typeface="+mn-lt"/>
                <a:cs typeface="B Nazanin" pitchFamily="2" charset="-78"/>
              </a:rPr>
              <a:t>سكونتگاه است كه به </a:t>
            </a:r>
            <a:r>
              <a:rPr lang="ar-SA" u="sng" dirty="0">
                <a:solidFill>
                  <a:schemeClr val="tx2">
                    <a:shade val="30000"/>
                    <a:satMod val="150000"/>
                  </a:schemeClr>
                </a:solidFill>
                <a:latin typeface="+mn-lt"/>
                <a:cs typeface="B Nazanin" pitchFamily="2" charset="-78"/>
              </a:rPr>
              <a:t>اندازه اي كوچك </a:t>
            </a:r>
            <a:r>
              <a:rPr lang="ar-SA" dirty="0">
                <a:solidFill>
                  <a:schemeClr val="tx2">
                    <a:shade val="30000"/>
                    <a:satMod val="150000"/>
                  </a:schemeClr>
                </a:solidFill>
                <a:latin typeface="+mn-lt"/>
                <a:cs typeface="B Nazanin" pitchFamily="2" charset="-78"/>
              </a:rPr>
              <a:t>باشد كه بتواند به معناي واقعي كلمه ، يك </a:t>
            </a:r>
            <a:r>
              <a:rPr lang="ar-SA" u="sng" dirty="0">
                <a:solidFill>
                  <a:schemeClr val="tx2">
                    <a:shade val="30000"/>
                    <a:satMod val="150000"/>
                  </a:schemeClr>
                </a:solidFill>
                <a:latin typeface="+mn-lt"/>
                <a:cs typeface="B Nazanin" pitchFamily="2" charset="-78"/>
              </a:rPr>
              <a:t>جامعه انساني </a:t>
            </a:r>
            <a:r>
              <a:rPr lang="ar-SA" dirty="0">
                <a:solidFill>
                  <a:schemeClr val="tx2">
                    <a:shade val="30000"/>
                    <a:satMod val="150000"/>
                  </a:schemeClr>
                </a:solidFill>
                <a:latin typeface="+mn-lt"/>
                <a:cs typeface="B Nazanin" pitchFamily="2" charset="-78"/>
              </a:rPr>
              <a:t>بيافريند</a:t>
            </a:r>
            <a:r>
              <a:rPr lang="en-US" dirty="0">
                <a:solidFill>
                  <a:schemeClr val="tx2">
                    <a:shade val="30000"/>
                    <a:satMod val="150000"/>
                  </a:schemeClr>
                </a:solidFill>
                <a:latin typeface="+mn-lt"/>
                <a:cs typeface="B Nazanin" pitchFamily="2" charset="-78"/>
              </a:rPr>
              <a:t>: </a:t>
            </a:r>
            <a:r>
              <a:rPr lang="ar-SA" dirty="0">
                <a:solidFill>
                  <a:schemeClr val="tx2">
                    <a:shade val="30000"/>
                    <a:satMod val="150000"/>
                  </a:schemeClr>
                </a:solidFill>
                <a:latin typeface="+mn-lt"/>
                <a:cs typeface="B Nazanin" pitchFamily="2" charset="-78"/>
              </a:rPr>
              <a:t>گروهي از مردم كه همديگررا حمايت مي كنند و به </a:t>
            </a:r>
            <a:r>
              <a:rPr lang="ar-SA" u="sng" dirty="0">
                <a:solidFill>
                  <a:schemeClr val="tx2">
                    <a:shade val="30000"/>
                    <a:satMod val="150000"/>
                  </a:schemeClr>
                </a:solidFill>
                <a:latin typeface="+mn-lt"/>
                <a:cs typeface="B Nazanin" pitchFamily="2" charset="-78"/>
              </a:rPr>
              <a:t>اندازه اي بزرگ </a:t>
            </a:r>
            <a:r>
              <a:rPr lang="ar-SA" dirty="0">
                <a:solidFill>
                  <a:schemeClr val="tx2">
                    <a:shade val="30000"/>
                    <a:satMod val="150000"/>
                  </a:schemeClr>
                </a:solidFill>
                <a:latin typeface="+mn-lt"/>
                <a:cs typeface="B Nazanin" pitchFamily="2" charset="-78"/>
              </a:rPr>
              <a:t>باشد كه </a:t>
            </a:r>
            <a:r>
              <a:rPr lang="ar-SA" u="sng" dirty="0">
                <a:solidFill>
                  <a:schemeClr val="tx2">
                    <a:shade val="30000"/>
                    <a:satMod val="150000"/>
                  </a:schemeClr>
                </a:solidFill>
                <a:latin typeface="+mn-lt"/>
                <a:cs typeface="B Nazanin" pitchFamily="2" charset="-78"/>
              </a:rPr>
              <a:t>تسهيلات معقولي </a:t>
            </a:r>
            <a:r>
              <a:rPr lang="ar-SA" dirty="0">
                <a:solidFill>
                  <a:schemeClr val="tx2">
                    <a:shade val="30000"/>
                    <a:satMod val="150000"/>
                  </a:schemeClr>
                </a:solidFill>
                <a:latin typeface="+mn-lt"/>
                <a:cs typeface="B Nazanin" pitchFamily="2" charset="-78"/>
              </a:rPr>
              <a:t>از زندگي شهري ارائه كند</a:t>
            </a:r>
            <a:r>
              <a:rPr lang="en-US" dirty="0">
                <a:solidFill>
                  <a:schemeClr val="tx2">
                    <a:shade val="30000"/>
                    <a:satMod val="150000"/>
                  </a:schemeClr>
                </a:solidFill>
                <a:latin typeface="+mn-lt"/>
                <a:cs typeface="B Nazanin" pitchFamily="2" charset="-78"/>
              </a:rPr>
              <a:t>. </a:t>
            </a:r>
          </a:p>
          <a:p>
            <a:pPr marL="285750" indent="-285750" algn="just" rtl="1" eaLnBrk="1" fontAlgn="auto" hangingPunct="1">
              <a:spcBef>
                <a:spcPts val="0"/>
              </a:spcBef>
              <a:spcAft>
                <a:spcPts val="0"/>
              </a:spcAft>
              <a:buFont typeface="Arial" pitchFamily="34" charset="0"/>
              <a:buChar char="•"/>
              <a:defRPr/>
            </a:pPr>
            <a:r>
              <a:rPr lang="ar-SA" dirty="0">
                <a:solidFill>
                  <a:schemeClr val="tx2">
                    <a:shade val="30000"/>
                    <a:satMod val="150000"/>
                  </a:schemeClr>
                </a:solidFill>
                <a:latin typeface="+mn-lt"/>
                <a:cs typeface="B Nazanin" pitchFamily="2" charset="-78"/>
              </a:rPr>
              <a:t>فاصله اي به </a:t>
            </a:r>
            <a:r>
              <a:rPr lang="ar-SA" u="sng" dirty="0">
                <a:solidFill>
                  <a:schemeClr val="tx2">
                    <a:shade val="30000"/>
                    <a:satMod val="150000"/>
                  </a:schemeClr>
                </a:solidFill>
                <a:latin typeface="+mn-lt"/>
                <a:cs typeface="B Nazanin" pitchFamily="2" charset="-78"/>
              </a:rPr>
              <a:t>ميزان ده دقيقه پياد ه روي</a:t>
            </a:r>
            <a:r>
              <a:rPr lang="en-US" u="sng" dirty="0">
                <a:solidFill>
                  <a:schemeClr val="tx2">
                    <a:shade val="30000"/>
                    <a:satMod val="150000"/>
                  </a:schemeClr>
                </a:solidFill>
                <a:latin typeface="+mn-lt"/>
                <a:cs typeface="B Nazanin" pitchFamily="2" charset="-78"/>
              </a:rPr>
              <a:t> </a:t>
            </a:r>
            <a:r>
              <a:rPr lang="ar-SA" dirty="0">
                <a:solidFill>
                  <a:schemeClr val="tx2">
                    <a:shade val="30000"/>
                    <a:satMod val="150000"/>
                  </a:schemeClr>
                </a:solidFill>
                <a:latin typeface="+mn-lt"/>
                <a:cs typeface="B Nazanin" pitchFamily="2" charset="-78"/>
              </a:rPr>
              <a:t>از يك سوي شهر به سوي ديگر</a:t>
            </a:r>
            <a:r>
              <a:rPr lang="en-US" dirty="0">
                <a:solidFill>
                  <a:schemeClr val="tx2">
                    <a:shade val="30000"/>
                    <a:satMod val="150000"/>
                  </a:schemeClr>
                </a:solidFill>
                <a:latin typeface="+mn-lt"/>
                <a:cs typeface="B Nazanin" pitchFamily="2" charset="-78"/>
              </a:rPr>
              <a:t>. </a:t>
            </a:r>
            <a:r>
              <a:rPr lang="ar-SA" dirty="0">
                <a:solidFill>
                  <a:schemeClr val="tx2">
                    <a:shade val="30000"/>
                    <a:satMod val="150000"/>
                  </a:schemeClr>
                </a:solidFill>
                <a:latin typeface="+mn-lt"/>
                <a:cs typeface="B Nazanin" pitchFamily="2" charset="-78"/>
              </a:rPr>
              <a:t>براي تأمين اين اندازه </a:t>
            </a:r>
            <a:r>
              <a:rPr lang="ar-SA" u="sng" dirty="0">
                <a:solidFill>
                  <a:schemeClr val="tx2">
                    <a:shade val="30000"/>
                    <a:satMod val="150000"/>
                  </a:schemeClr>
                </a:solidFill>
                <a:latin typeface="+mn-lt"/>
                <a:cs typeface="B Nazanin" pitchFamily="2" charset="-78"/>
              </a:rPr>
              <a:t>، تراكم </a:t>
            </a:r>
            <a:r>
              <a:rPr lang="ar-SA" dirty="0">
                <a:solidFill>
                  <a:schemeClr val="tx2">
                    <a:shade val="30000"/>
                    <a:satMod val="150000"/>
                  </a:schemeClr>
                </a:solidFill>
                <a:latin typeface="+mn-lt"/>
                <a:cs typeface="B Nazanin" pitchFamily="2" charset="-78"/>
              </a:rPr>
              <a:t>اين محدوده بايد </a:t>
            </a:r>
            <a:r>
              <a:rPr lang="ar-SA" u="sng" dirty="0">
                <a:solidFill>
                  <a:schemeClr val="tx2">
                    <a:shade val="30000"/>
                    <a:satMod val="150000"/>
                  </a:schemeClr>
                </a:solidFill>
                <a:latin typeface="+mn-lt"/>
                <a:cs typeface="B Nazanin" pitchFamily="2" charset="-78"/>
              </a:rPr>
              <a:t>بالا</a:t>
            </a:r>
            <a:r>
              <a:rPr lang="ar-SA" dirty="0">
                <a:solidFill>
                  <a:schemeClr val="tx2">
                    <a:shade val="30000"/>
                    <a:satMod val="150000"/>
                  </a:schemeClr>
                </a:solidFill>
                <a:latin typeface="+mn-lt"/>
                <a:cs typeface="B Nazanin" pitchFamily="2" charset="-78"/>
              </a:rPr>
              <a:t> باشد كه ضمن تأمين تجهيزات كافي، شعاع آن نيزاز ده دقيقه پياده روي تجاوز نكند</a:t>
            </a:r>
            <a:r>
              <a:rPr lang="en-US" dirty="0">
                <a:solidFill>
                  <a:schemeClr val="tx2">
                    <a:shade val="30000"/>
                    <a:satMod val="150000"/>
                  </a:schemeClr>
                </a:solidFill>
                <a:latin typeface="+mn-lt"/>
                <a:cs typeface="B Nazanin" pitchFamily="2" charset="-78"/>
              </a:rPr>
              <a:t>. </a:t>
            </a:r>
            <a:r>
              <a:rPr lang="ar-SA" dirty="0">
                <a:solidFill>
                  <a:schemeClr val="tx2">
                    <a:shade val="30000"/>
                    <a:satMod val="150000"/>
                  </a:schemeClr>
                </a:solidFill>
                <a:latin typeface="+mn-lt"/>
                <a:cs typeface="B Nazanin" pitchFamily="2" charset="-78"/>
              </a:rPr>
              <a:t>تراكم اصلي يك دهكده شهري در مركز آن است ومحدوده هاي آن با فضاهاي سبز مشخص مي شو</a:t>
            </a:r>
            <a:r>
              <a:rPr lang="fa-IR" dirty="0">
                <a:solidFill>
                  <a:schemeClr val="tx2">
                    <a:shade val="30000"/>
                    <a:satMod val="150000"/>
                  </a:schemeClr>
                </a:solidFill>
                <a:latin typeface="+mn-lt"/>
                <a:cs typeface="B Nazanin" pitchFamily="2" charset="-78"/>
              </a:rPr>
              <a:t>ند . </a:t>
            </a:r>
            <a:r>
              <a:rPr lang="en-US" dirty="0">
                <a:solidFill>
                  <a:schemeClr val="bg2">
                    <a:lumMod val="75000"/>
                  </a:schemeClr>
                </a:solidFill>
                <a:latin typeface="+mn-lt"/>
                <a:cs typeface="B Nazanin" pitchFamily="2" charset="-78"/>
              </a:rPr>
              <a:t>(Urban VilagesForum,1998)</a:t>
            </a:r>
          </a:p>
        </p:txBody>
      </p:sp>
      <p:sp>
        <p:nvSpPr>
          <p:cNvPr id="7" name="Rectangle 6"/>
          <p:cNvSpPr/>
          <p:nvPr/>
        </p:nvSpPr>
        <p:spPr>
          <a:xfrm>
            <a:off x="838200" y="5715000"/>
            <a:ext cx="1504950" cy="369888"/>
          </a:xfrm>
          <a:prstGeom prst="rect">
            <a:avLst/>
          </a:prstGeom>
        </p:spPr>
        <p:txBody>
          <a:bodyPr wrap="none">
            <a:spAutoFit/>
          </a:bodyPr>
          <a:lstStyle/>
          <a:p>
            <a:pPr eaLnBrk="1" fontAlgn="auto" hangingPunct="1">
              <a:spcBef>
                <a:spcPts val="0"/>
              </a:spcBef>
              <a:spcAft>
                <a:spcPts val="0"/>
              </a:spcAft>
              <a:defRPr/>
            </a:pPr>
            <a:r>
              <a:rPr lang="en-US" dirty="0">
                <a:latin typeface="+mj-lt"/>
              </a:rPr>
              <a:t>Urban village</a:t>
            </a:r>
            <a:r>
              <a:rPr lang="fa-IR" dirty="0">
                <a:latin typeface="+mj-lt"/>
              </a:rPr>
              <a:t> </a:t>
            </a:r>
            <a:endParaRPr lang="en-US" dirty="0">
              <a:latin typeface="+mj-lt"/>
            </a:endParaRPr>
          </a:p>
        </p:txBody>
      </p:sp>
      <p:pic>
        <p:nvPicPr>
          <p:cNvPr id="3074" name="Picture 2" descr="E:\Arshad-Tarahi shahri\Semestry 2_89-90\Kargahe Mahale\Pics\millenium village\gmv_06_web.jpg"/>
          <p:cNvPicPr>
            <a:picLocks noChangeAspect="1" noChangeArrowheads="1"/>
          </p:cNvPicPr>
          <p:nvPr/>
        </p:nvPicPr>
        <p:blipFill>
          <a:blip r:embed="rId2" cstate="print"/>
          <a:srcRect/>
          <a:stretch>
            <a:fillRect/>
          </a:stretch>
        </p:blipFill>
        <p:spPr bwMode="auto">
          <a:xfrm>
            <a:off x="2590800" y="3886200"/>
            <a:ext cx="2820988" cy="2133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75" name="Picture 3" descr="E:\Arshad-Tarahi shahri\Semestry 2_89-90\Kargahe Mahale\Pics\millenium village\millennium-village.jpg"/>
          <p:cNvPicPr>
            <a:picLocks noChangeAspect="1" noChangeArrowheads="1"/>
          </p:cNvPicPr>
          <p:nvPr/>
        </p:nvPicPr>
        <p:blipFill>
          <a:blip r:embed="rId3" cstate="print"/>
          <a:srcRect/>
          <a:stretch>
            <a:fillRect/>
          </a:stretch>
        </p:blipFill>
        <p:spPr bwMode="auto">
          <a:xfrm>
            <a:off x="5562600" y="3886200"/>
            <a:ext cx="2844800" cy="2133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noChangeArrowheads="1"/>
          </p:cNvSpPr>
          <p:nvPr>
            <p:ph idx="1"/>
          </p:nvPr>
        </p:nvSpPr>
        <p:spPr/>
        <p:txBody>
          <a:bodyPr/>
          <a:lstStyle/>
          <a:p>
            <a:r>
              <a:rPr lang="fa-IR" altLang="fa-IR" smtClean="0"/>
              <a:t> </a:t>
            </a:r>
            <a:endParaRPr lang="en-US" altLang="fa-IR" smtClean="0"/>
          </a:p>
        </p:txBody>
      </p:sp>
      <p:sp>
        <p:nvSpPr>
          <p:cNvPr id="4" name="Rectangle 3"/>
          <p:cNvSpPr/>
          <p:nvPr/>
        </p:nvSpPr>
        <p:spPr>
          <a:xfrm>
            <a:off x="838200" y="5715000"/>
            <a:ext cx="1504950" cy="369888"/>
          </a:xfrm>
          <a:prstGeom prst="rect">
            <a:avLst/>
          </a:prstGeom>
        </p:spPr>
        <p:txBody>
          <a:bodyPr wrap="none">
            <a:spAutoFit/>
          </a:bodyPr>
          <a:lstStyle/>
          <a:p>
            <a:pPr eaLnBrk="1" fontAlgn="auto" hangingPunct="1">
              <a:spcBef>
                <a:spcPts val="0"/>
              </a:spcBef>
              <a:spcAft>
                <a:spcPts val="0"/>
              </a:spcAft>
              <a:defRPr/>
            </a:pPr>
            <a:r>
              <a:rPr lang="en-US" dirty="0">
                <a:latin typeface="+mj-lt"/>
              </a:rPr>
              <a:t>Urban village</a:t>
            </a:r>
            <a:r>
              <a:rPr lang="fa-IR" dirty="0">
                <a:latin typeface="+mj-lt"/>
              </a:rPr>
              <a:t> </a:t>
            </a:r>
            <a:endParaRPr lang="en-US" dirty="0">
              <a:latin typeface="+mj-lt"/>
            </a:endParaRPr>
          </a:p>
        </p:txBody>
      </p:sp>
      <p:pic>
        <p:nvPicPr>
          <p:cNvPr id="4098" name="Picture 2" descr="E:\Arshad-Tarahi shahri\Semestry 2_89-90\Kargahe Mahale\Pics\millenium village\64958_156824_IMG_00_0000.jpg"/>
          <p:cNvPicPr>
            <a:picLocks noChangeAspect="1" noChangeArrowheads="1"/>
          </p:cNvPicPr>
          <p:nvPr/>
        </p:nvPicPr>
        <p:blipFill>
          <a:blip r:embed="rId2" cstate="print"/>
          <a:srcRect/>
          <a:stretch>
            <a:fillRect/>
          </a:stretch>
        </p:blipFill>
        <p:spPr bwMode="auto">
          <a:xfrm>
            <a:off x="4724400" y="685800"/>
            <a:ext cx="3200400" cy="23955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099" name="Picture 3" descr="E:\Arshad-Tarahi shahri\Semestry 2_89-90\Kargahe Mahale\Pics\millenium village\1064905096_99bad8e72c.jpg"/>
          <p:cNvPicPr>
            <a:picLocks noChangeAspect="1" noChangeArrowheads="1"/>
          </p:cNvPicPr>
          <p:nvPr/>
        </p:nvPicPr>
        <p:blipFill>
          <a:blip r:embed="rId3" cstate="print"/>
          <a:srcRect/>
          <a:stretch>
            <a:fillRect/>
          </a:stretch>
        </p:blipFill>
        <p:spPr bwMode="auto">
          <a:xfrm>
            <a:off x="904875" y="609600"/>
            <a:ext cx="3286125" cy="49339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100" name="Picture 4" descr="E:\Arshad-Tarahi shahri\Semestry 2_89-90\Kargahe Mahale\Pics\millenium village\1063329015_1b76cdbf33.jpg"/>
          <p:cNvPicPr>
            <a:picLocks noChangeAspect="1" noChangeArrowheads="1"/>
          </p:cNvPicPr>
          <p:nvPr/>
        </p:nvPicPr>
        <p:blipFill>
          <a:blip r:embed="rId4" cstate="print"/>
          <a:srcRect/>
          <a:stretch>
            <a:fillRect/>
          </a:stretch>
        </p:blipFill>
        <p:spPr bwMode="auto">
          <a:xfrm>
            <a:off x="4724400" y="3352800"/>
            <a:ext cx="3200400" cy="21320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noChangeArrowheads="1"/>
          </p:cNvSpPr>
          <p:nvPr>
            <p:ph type="title"/>
          </p:nvPr>
        </p:nvSpPr>
        <p:spPr>
          <a:xfrm>
            <a:off x="1524000" y="457200"/>
            <a:ext cx="6781800" cy="609600"/>
          </a:xfrm>
        </p:spPr>
        <p:txBody>
          <a:bodyPr/>
          <a:lstStyle/>
          <a:p>
            <a:pPr algn="just" rtl="1"/>
            <a:r>
              <a:rPr lang="fa-IR" altLang="fa-IR" sz="2400" b="1" smtClean="0">
                <a:cs typeface="B Nazanin" panose="00000400000000000000" pitchFamily="2" charset="-78"/>
              </a:rPr>
              <a:t>ویژگی های </a:t>
            </a:r>
            <a:r>
              <a:rPr lang="ar-SA" altLang="fa-IR" sz="2400" b="1" smtClean="0">
                <a:cs typeface="B Nazanin" panose="00000400000000000000" pitchFamily="2" charset="-78"/>
              </a:rPr>
              <a:t>دهكده شهري چيست؟</a:t>
            </a:r>
            <a:endParaRPr lang="en-US" altLang="fa-IR" sz="2400" smtClean="0">
              <a:cs typeface="B Nazanin" panose="00000400000000000000" pitchFamily="2" charset="-78"/>
            </a:endParaRPr>
          </a:p>
        </p:txBody>
      </p:sp>
      <p:sp>
        <p:nvSpPr>
          <p:cNvPr id="19459" name="Subtitle 2"/>
          <p:cNvSpPr txBox="1">
            <a:spLocks noChangeArrowheads="1"/>
          </p:cNvSpPr>
          <p:nvPr/>
        </p:nvSpPr>
        <p:spPr bwMode="auto">
          <a:xfrm>
            <a:off x="3505200" y="1295400"/>
            <a:ext cx="50292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algn="l" rtl="0" fontAlgn="base">
              <a:spcBef>
                <a:spcPct val="0"/>
              </a:spcBef>
              <a:spcAft>
                <a:spcPct val="0"/>
              </a:spcAft>
              <a:defRPr>
                <a:solidFill>
                  <a:schemeClr val="tx1"/>
                </a:solidFill>
                <a:latin typeface="Times New Roman" panose="02020603050405020304" pitchFamily="18" charset="0"/>
              </a:defRPr>
            </a:lvl6pPr>
            <a:lvl7pPr marL="2971800" indent="-228600" algn="l" rtl="0" fontAlgn="base">
              <a:spcBef>
                <a:spcPct val="0"/>
              </a:spcBef>
              <a:spcAft>
                <a:spcPct val="0"/>
              </a:spcAft>
              <a:defRPr>
                <a:solidFill>
                  <a:schemeClr val="tx1"/>
                </a:solidFill>
                <a:latin typeface="Times New Roman" panose="02020603050405020304" pitchFamily="18" charset="0"/>
              </a:defRPr>
            </a:lvl7pPr>
            <a:lvl8pPr marL="3429000" indent="-228600" algn="l" rtl="0" fontAlgn="base">
              <a:spcBef>
                <a:spcPct val="0"/>
              </a:spcBef>
              <a:spcAft>
                <a:spcPct val="0"/>
              </a:spcAft>
              <a:defRPr>
                <a:solidFill>
                  <a:schemeClr val="tx1"/>
                </a:solidFill>
                <a:latin typeface="Times New Roman" panose="02020603050405020304" pitchFamily="18" charset="0"/>
              </a:defRPr>
            </a:lvl8pPr>
            <a:lvl9pPr marL="3886200" indent="-228600" algn="l" rtl="0" fontAlgn="base">
              <a:spcBef>
                <a:spcPct val="0"/>
              </a:spcBef>
              <a:spcAft>
                <a:spcPct val="0"/>
              </a:spcAft>
              <a:defRPr>
                <a:solidFill>
                  <a:schemeClr val="tx1"/>
                </a:solidFill>
                <a:latin typeface="Times New Roman" panose="02020603050405020304" pitchFamily="18" charset="0"/>
              </a:defRPr>
            </a:lvl9pPr>
          </a:lstStyle>
          <a:p>
            <a:pPr algn="just" rtl="1" eaLnBrk="1" hangingPunct="1"/>
            <a:r>
              <a:rPr lang="ar-SA" altLang="fa-IR">
                <a:cs typeface="B Nazanin" panose="00000400000000000000" pitchFamily="2" charset="-78"/>
              </a:rPr>
              <a:t>در كل مي توان مهم ترين شاخصه هاي يك دهكده شهري را بدين ترتيب بيان نمود</a:t>
            </a:r>
            <a:r>
              <a:rPr lang="en-US" altLang="fa-IR">
                <a:cs typeface="B Nazanin" panose="00000400000000000000" pitchFamily="2" charset="-78"/>
              </a:rPr>
              <a:t> :</a:t>
            </a:r>
          </a:p>
          <a:p>
            <a:pPr algn="just" rtl="1" eaLnBrk="1" hangingPunct="1"/>
            <a:r>
              <a:rPr lang="en-US" altLang="fa-IR">
                <a:cs typeface="B Nazanin" panose="00000400000000000000" pitchFamily="2" charset="-78"/>
              </a:rPr>
              <a:t>- </a:t>
            </a:r>
            <a:r>
              <a:rPr lang="ar-SA" altLang="fa-IR">
                <a:cs typeface="B Nazanin" panose="00000400000000000000" pitchFamily="2" charset="-78"/>
              </a:rPr>
              <a:t>توسعه </a:t>
            </a:r>
            <a:r>
              <a:rPr lang="ar-SA" altLang="fa-IR" u="sng">
                <a:cs typeface="B Nazanin" panose="00000400000000000000" pitchFamily="2" charset="-78"/>
              </a:rPr>
              <a:t>با كاربري مختلط</a:t>
            </a:r>
            <a:r>
              <a:rPr lang="en-US" altLang="fa-IR">
                <a:cs typeface="B Nazanin" panose="00000400000000000000" pitchFamily="2" charset="-78"/>
              </a:rPr>
              <a:t>.</a:t>
            </a:r>
          </a:p>
          <a:p>
            <a:pPr algn="just" rtl="1" eaLnBrk="1" hangingPunct="1"/>
            <a:r>
              <a:rPr lang="en-US" altLang="fa-IR" u="sng">
                <a:cs typeface="B Nazanin" panose="00000400000000000000" pitchFamily="2" charset="-78"/>
              </a:rPr>
              <a:t>- </a:t>
            </a:r>
            <a:r>
              <a:rPr lang="ar-SA" altLang="fa-IR" u="sng">
                <a:cs typeface="B Nazanin" panose="00000400000000000000" pitchFamily="2" charset="-78"/>
              </a:rPr>
              <a:t>نسبت مساوي ميان شاغلين و ساكنين</a:t>
            </a:r>
            <a:r>
              <a:rPr lang="en-US" altLang="fa-IR">
                <a:cs typeface="B Nazanin" panose="00000400000000000000" pitchFamily="2" charset="-78"/>
              </a:rPr>
              <a:t>.</a:t>
            </a:r>
          </a:p>
          <a:p>
            <a:pPr algn="just" rtl="1" eaLnBrk="1" hangingPunct="1"/>
            <a:r>
              <a:rPr lang="en-US" altLang="fa-IR">
                <a:cs typeface="B Nazanin" panose="00000400000000000000" pitchFamily="2" charset="-78"/>
              </a:rPr>
              <a:t>- </a:t>
            </a:r>
            <a:r>
              <a:rPr lang="ar-SA" altLang="fa-IR">
                <a:cs typeface="B Nazanin" panose="00000400000000000000" pitchFamily="2" charset="-78"/>
              </a:rPr>
              <a:t>محدوده اي با امكان دسترسي به همه نقاط ي </a:t>
            </a:r>
            <a:r>
              <a:rPr lang="ar-SA" altLang="fa-IR" u="sng">
                <a:cs typeface="B Nazanin" panose="00000400000000000000" pitchFamily="2" charset="-78"/>
              </a:rPr>
              <a:t>حداكثر ده دقيقه پياده روي</a:t>
            </a:r>
            <a:r>
              <a:rPr lang="en-US" altLang="fa-IR">
                <a:cs typeface="B Nazanin" panose="00000400000000000000" pitchFamily="2" charset="-78"/>
              </a:rPr>
              <a:t>.</a:t>
            </a:r>
          </a:p>
          <a:p>
            <a:pPr algn="just" rtl="1" eaLnBrk="1" hangingPunct="1"/>
            <a:r>
              <a:rPr lang="en-US" altLang="fa-IR">
                <a:cs typeface="B Nazanin" panose="00000400000000000000" pitchFamily="2" charset="-78"/>
              </a:rPr>
              <a:t>- </a:t>
            </a:r>
            <a:r>
              <a:rPr lang="ar-SA" altLang="fa-IR" u="sng">
                <a:cs typeface="B Nazanin" panose="00000400000000000000" pitchFamily="2" charset="-78"/>
              </a:rPr>
              <a:t>جمعيت</a:t>
            </a:r>
            <a:r>
              <a:rPr lang="ar-SA" altLang="fa-IR">
                <a:cs typeface="B Nazanin" panose="00000400000000000000" pitchFamily="2" charset="-78"/>
              </a:rPr>
              <a:t>ي بين </a:t>
            </a:r>
            <a:r>
              <a:rPr lang="ar-SA" altLang="fa-IR" u="sng">
                <a:cs typeface="B Nazanin" panose="00000400000000000000" pitchFamily="2" charset="-78"/>
              </a:rPr>
              <a:t>سه تا پنج هزار نفر</a:t>
            </a:r>
            <a:r>
              <a:rPr lang="en-US" altLang="fa-IR">
                <a:cs typeface="B Nazanin" panose="00000400000000000000" pitchFamily="2" charset="-78"/>
              </a:rPr>
              <a:t>. </a:t>
            </a:r>
          </a:p>
          <a:p>
            <a:pPr algn="just" rtl="1" eaLnBrk="1" hangingPunct="1"/>
            <a:r>
              <a:rPr lang="en-US" altLang="fa-IR">
                <a:cs typeface="B Nazanin" panose="00000400000000000000" pitchFamily="2" charset="-78"/>
              </a:rPr>
              <a:t>- </a:t>
            </a:r>
            <a:r>
              <a:rPr lang="ar-SA" altLang="fa-IR">
                <a:cs typeface="B Nazanin" panose="00000400000000000000" pitchFamily="2" charset="-78"/>
              </a:rPr>
              <a:t>به اندازه اي </a:t>
            </a:r>
            <a:r>
              <a:rPr lang="ar-SA" altLang="fa-IR" u="sng">
                <a:cs typeface="B Nazanin" panose="00000400000000000000" pitchFamily="2" charset="-78"/>
              </a:rPr>
              <a:t>بزرگ</a:t>
            </a:r>
            <a:r>
              <a:rPr lang="ar-SA" altLang="fa-IR">
                <a:cs typeface="B Nazanin" panose="00000400000000000000" pitchFamily="2" charset="-78"/>
              </a:rPr>
              <a:t> كه بتواند طيف قابل قبولي از فعاليت ها و تسهيلات را در بر گيرد</a:t>
            </a:r>
            <a:r>
              <a:rPr lang="en-US" altLang="fa-IR">
                <a:cs typeface="B Nazanin" panose="00000400000000000000" pitchFamily="2" charset="-78"/>
              </a:rPr>
              <a:t>. </a:t>
            </a:r>
            <a:r>
              <a:rPr lang="ar-SA" altLang="fa-IR">
                <a:cs typeface="B Nazanin" panose="00000400000000000000" pitchFamily="2" charset="-78"/>
              </a:rPr>
              <a:t>به اندازه اي </a:t>
            </a:r>
            <a:r>
              <a:rPr lang="ar-SA" altLang="fa-IR" u="sng">
                <a:cs typeface="B Nazanin" panose="00000400000000000000" pitchFamily="2" charset="-78"/>
              </a:rPr>
              <a:t>كوچك</a:t>
            </a:r>
            <a:r>
              <a:rPr lang="ar-SA" altLang="fa-IR">
                <a:cs typeface="B Nazanin" panose="00000400000000000000" pitchFamily="2" charset="-78"/>
              </a:rPr>
              <a:t> كه به همه ساكنين اين امكان را بدهد كه يكديگر را بشناسند و روابط همسايگي را ارتقاء بخشند</a:t>
            </a:r>
            <a:r>
              <a:rPr lang="en-US" altLang="fa-IR">
                <a:cs typeface="B Nazanin" panose="00000400000000000000" pitchFamily="2" charset="-78"/>
              </a:rPr>
              <a:t>.</a:t>
            </a:r>
          </a:p>
          <a:p>
            <a:pPr algn="just" rtl="1" eaLnBrk="1" hangingPunct="1"/>
            <a:r>
              <a:rPr lang="en-US" altLang="fa-IR">
                <a:cs typeface="B Nazanin" panose="00000400000000000000" pitchFamily="2" charset="-78"/>
              </a:rPr>
              <a:t>- </a:t>
            </a:r>
            <a:r>
              <a:rPr lang="ar-SA" altLang="fa-IR">
                <a:cs typeface="B Nazanin" panose="00000400000000000000" pitchFamily="2" charset="-78"/>
              </a:rPr>
              <a:t>محيطي </a:t>
            </a:r>
            <a:r>
              <a:rPr lang="ar-SA" altLang="fa-IR" u="sng">
                <a:cs typeface="B Nazanin" panose="00000400000000000000" pitchFamily="2" charset="-78"/>
              </a:rPr>
              <a:t>پياده محور </a:t>
            </a:r>
            <a:r>
              <a:rPr lang="ar-SA" altLang="fa-IR">
                <a:cs typeface="B Nazanin" panose="00000400000000000000" pitchFamily="2" charset="-78"/>
              </a:rPr>
              <a:t>و ترغيب كننده پياده روي</a:t>
            </a:r>
            <a:r>
              <a:rPr lang="en-US" altLang="fa-IR">
                <a:cs typeface="B Nazanin" panose="00000400000000000000" pitchFamily="2" charset="-78"/>
              </a:rPr>
              <a:t>.</a:t>
            </a:r>
          </a:p>
          <a:p>
            <a:pPr algn="just" rtl="1" eaLnBrk="1" hangingPunct="1"/>
            <a:r>
              <a:rPr lang="en-US" altLang="fa-IR">
                <a:cs typeface="B Nazanin" panose="00000400000000000000" pitchFamily="2" charset="-78"/>
              </a:rPr>
              <a:t>- </a:t>
            </a:r>
            <a:r>
              <a:rPr lang="ar-SA" altLang="fa-IR">
                <a:cs typeface="B Nazanin" panose="00000400000000000000" pitchFamily="2" charset="-78"/>
              </a:rPr>
              <a:t>وجود </a:t>
            </a:r>
            <a:r>
              <a:rPr lang="ar-SA" altLang="fa-IR" u="sng">
                <a:cs typeface="B Nazanin" panose="00000400000000000000" pitchFamily="2" charset="-78"/>
              </a:rPr>
              <a:t>تسهيلات لازم </a:t>
            </a:r>
            <a:r>
              <a:rPr lang="ar-SA" altLang="fa-IR">
                <a:cs typeface="B Nazanin" panose="00000400000000000000" pitchFamily="2" charset="-78"/>
              </a:rPr>
              <a:t>براي </a:t>
            </a:r>
            <a:r>
              <a:rPr lang="ar-SA" altLang="fa-IR" u="sng">
                <a:cs typeface="B Nazanin" panose="00000400000000000000" pitchFamily="2" charset="-78"/>
              </a:rPr>
              <a:t>حضور اتومبيل </a:t>
            </a:r>
            <a:r>
              <a:rPr lang="ar-SA" altLang="fa-IR">
                <a:cs typeface="B Nazanin" panose="00000400000000000000" pitchFamily="2" charset="-78"/>
              </a:rPr>
              <a:t>بدون تشويق و ترغيب به استفاده از آن</a:t>
            </a:r>
            <a:r>
              <a:rPr lang="en-US" altLang="fa-IR">
                <a:cs typeface="B Nazanin" panose="00000400000000000000" pitchFamily="2" charset="-78"/>
              </a:rPr>
              <a:t>.</a:t>
            </a:r>
          </a:p>
        </p:txBody>
      </p:sp>
      <p:pic>
        <p:nvPicPr>
          <p:cNvPr id="19460" name="Picture 4" descr="imagesCA03NY5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371600"/>
            <a:ext cx="2505075" cy="181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5" descr="imagesCAGJPAT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3429000"/>
            <a:ext cx="2400300"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838200" y="5791200"/>
            <a:ext cx="1504950" cy="369888"/>
          </a:xfrm>
          <a:prstGeom prst="rect">
            <a:avLst/>
          </a:prstGeom>
        </p:spPr>
        <p:txBody>
          <a:bodyPr wrap="none">
            <a:spAutoFit/>
          </a:bodyPr>
          <a:lstStyle/>
          <a:p>
            <a:pPr eaLnBrk="1" fontAlgn="auto" hangingPunct="1">
              <a:spcBef>
                <a:spcPts val="0"/>
              </a:spcBef>
              <a:spcAft>
                <a:spcPts val="0"/>
              </a:spcAft>
              <a:defRPr/>
            </a:pPr>
            <a:r>
              <a:rPr lang="en-US" dirty="0">
                <a:latin typeface="+mj-lt"/>
              </a:rPr>
              <a:t>Urban village</a:t>
            </a:r>
            <a:r>
              <a:rPr lang="fa-IR" dirty="0">
                <a:latin typeface="+mj-lt"/>
              </a:rPr>
              <a:t> </a:t>
            </a:r>
            <a:endParaRPr lang="en-US" dirty="0">
              <a:latin typeface="+mj-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ubtitle 2"/>
          <p:cNvSpPr txBox="1">
            <a:spLocks noChangeArrowheads="1"/>
          </p:cNvSpPr>
          <p:nvPr/>
        </p:nvSpPr>
        <p:spPr bwMode="auto">
          <a:xfrm>
            <a:off x="914400" y="1219200"/>
            <a:ext cx="73152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algn="l" rtl="0" fontAlgn="base">
              <a:spcBef>
                <a:spcPct val="0"/>
              </a:spcBef>
              <a:spcAft>
                <a:spcPct val="0"/>
              </a:spcAft>
              <a:defRPr>
                <a:solidFill>
                  <a:schemeClr val="tx1"/>
                </a:solidFill>
                <a:latin typeface="Times New Roman" panose="02020603050405020304" pitchFamily="18" charset="0"/>
              </a:defRPr>
            </a:lvl6pPr>
            <a:lvl7pPr marL="2971800" indent="-228600" algn="l" rtl="0" fontAlgn="base">
              <a:spcBef>
                <a:spcPct val="0"/>
              </a:spcBef>
              <a:spcAft>
                <a:spcPct val="0"/>
              </a:spcAft>
              <a:defRPr>
                <a:solidFill>
                  <a:schemeClr val="tx1"/>
                </a:solidFill>
                <a:latin typeface="Times New Roman" panose="02020603050405020304" pitchFamily="18" charset="0"/>
              </a:defRPr>
            </a:lvl7pPr>
            <a:lvl8pPr marL="3429000" indent="-228600" algn="l" rtl="0" fontAlgn="base">
              <a:spcBef>
                <a:spcPct val="0"/>
              </a:spcBef>
              <a:spcAft>
                <a:spcPct val="0"/>
              </a:spcAft>
              <a:defRPr>
                <a:solidFill>
                  <a:schemeClr val="tx1"/>
                </a:solidFill>
                <a:latin typeface="Times New Roman" panose="02020603050405020304" pitchFamily="18" charset="0"/>
              </a:defRPr>
            </a:lvl8pPr>
            <a:lvl9pPr marL="3886200" indent="-228600" algn="l" rtl="0" fontAlgn="base">
              <a:spcBef>
                <a:spcPct val="0"/>
              </a:spcBef>
              <a:spcAft>
                <a:spcPct val="0"/>
              </a:spcAft>
              <a:defRPr>
                <a:solidFill>
                  <a:schemeClr val="tx1"/>
                </a:solidFill>
                <a:latin typeface="Times New Roman" panose="02020603050405020304" pitchFamily="18" charset="0"/>
              </a:defRPr>
            </a:lvl9pPr>
          </a:lstStyle>
          <a:p>
            <a:pPr algn="just" rtl="1" eaLnBrk="1" hangingPunct="1"/>
            <a:r>
              <a:rPr lang="en-US" altLang="fa-IR">
                <a:cs typeface="B Nazanin" panose="00000400000000000000" pitchFamily="2" charset="-78"/>
              </a:rPr>
              <a:t>-</a:t>
            </a:r>
            <a:r>
              <a:rPr lang="ar-SA" altLang="fa-IR">
                <a:cs typeface="B Nazanin" panose="00000400000000000000" pitchFamily="2" charset="-78"/>
              </a:rPr>
              <a:t>طيفي </a:t>
            </a:r>
            <a:r>
              <a:rPr lang="ar-SA" altLang="fa-IR" u="sng">
                <a:cs typeface="B Nazanin" panose="00000400000000000000" pitchFamily="2" charset="-78"/>
              </a:rPr>
              <a:t>متنوع</a:t>
            </a:r>
            <a:r>
              <a:rPr lang="ar-SA" altLang="fa-IR">
                <a:cs typeface="B Nazanin" panose="00000400000000000000" pitchFamily="2" charset="-78"/>
              </a:rPr>
              <a:t> از اندازه ساخت و گونه معماري در ساخت و ساز</a:t>
            </a:r>
            <a:r>
              <a:rPr lang="en-US" altLang="fa-IR">
                <a:cs typeface="B Nazanin" panose="00000400000000000000" pitchFamily="2" charset="-78"/>
              </a:rPr>
              <a:t>.</a:t>
            </a:r>
          </a:p>
          <a:p>
            <a:pPr algn="just" rtl="1" eaLnBrk="1" hangingPunct="1"/>
            <a:r>
              <a:rPr lang="en-US" altLang="fa-IR">
                <a:cs typeface="B Nazanin" panose="00000400000000000000" pitchFamily="2" charset="-78"/>
              </a:rPr>
              <a:t>- </a:t>
            </a:r>
            <a:r>
              <a:rPr lang="ar-SA" altLang="fa-IR" u="sng">
                <a:cs typeface="B Nazanin" panose="00000400000000000000" pitchFamily="2" charset="-78"/>
              </a:rPr>
              <a:t>ريز دانه </a:t>
            </a:r>
            <a:r>
              <a:rPr lang="ar-SA" altLang="fa-IR">
                <a:cs typeface="B Nazanin" panose="00000400000000000000" pitchFamily="2" charset="-78"/>
              </a:rPr>
              <a:t>بودن قطعات، </a:t>
            </a:r>
            <a:r>
              <a:rPr lang="ar-SA" altLang="fa-IR" u="sng">
                <a:cs typeface="B Nazanin" panose="00000400000000000000" pitchFamily="2" charset="-78"/>
              </a:rPr>
              <a:t>كوچه هاي زياد</a:t>
            </a:r>
            <a:r>
              <a:rPr lang="ar-SA" altLang="fa-IR">
                <a:cs typeface="B Nazanin" panose="00000400000000000000" pitchFamily="2" charset="-78"/>
              </a:rPr>
              <a:t> و </a:t>
            </a:r>
            <a:r>
              <a:rPr lang="ar-SA" altLang="fa-IR" u="sng">
                <a:cs typeface="B Nazanin" panose="00000400000000000000" pitchFamily="2" charset="-78"/>
              </a:rPr>
              <a:t>پياده راه</a:t>
            </a:r>
            <a:r>
              <a:rPr lang="ar-SA" altLang="fa-IR">
                <a:cs typeface="B Nazanin" panose="00000400000000000000" pitchFamily="2" charset="-78"/>
              </a:rPr>
              <a:t> مناسب تا مركز دهكده</a:t>
            </a:r>
            <a:endParaRPr lang="en-US" altLang="fa-IR">
              <a:cs typeface="B Nazanin" panose="00000400000000000000" pitchFamily="2" charset="-78"/>
            </a:endParaRPr>
          </a:p>
          <a:p>
            <a:pPr algn="just" rtl="1" eaLnBrk="1" hangingPunct="1"/>
            <a:r>
              <a:rPr lang="en-US" altLang="fa-IR">
                <a:cs typeface="B Nazanin" panose="00000400000000000000" pitchFamily="2" charset="-78"/>
              </a:rPr>
              <a:t>- </a:t>
            </a:r>
            <a:r>
              <a:rPr lang="ar-SA" altLang="fa-IR" u="sng">
                <a:cs typeface="B Nazanin" panose="00000400000000000000" pitchFamily="2" charset="-78"/>
              </a:rPr>
              <a:t>تراكم بالا </a:t>
            </a:r>
            <a:r>
              <a:rPr lang="ar-SA" altLang="fa-IR">
                <a:cs typeface="B Nazanin" panose="00000400000000000000" pitchFamily="2" charset="-78"/>
              </a:rPr>
              <a:t>كه به سمت مركز دهكده بر ميزان آن افزوده شود</a:t>
            </a:r>
            <a:r>
              <a:rPr lang="en-US" altLang="fa-IR">
                <a:cs typeface="B Nazanin" panose="00000400000000000000" pitchFamily="2" charset="-78"/>
              </a:rPr>
              <a:t>.</a:t>
            </a:r>
          </a:p>
          <a:p>
            <a:pPr algn="just" rtl="1" eaLnBrk="1" hangingPunct="1"/>
            <a:r>
              <a:rPr lang="en-US" altLang="fa-IR">
                <a:cs typeface="B Nazanin" panose="00000400000000000000" pitchFamily="2" charset="-78"/>
              </a:rPr>
              <a:t>- </a:t>
            </a:r>
            <a:r>
              <a:rPr lang="ar-SA" altLang="fa-IR">
                <a:cs typeface="B Nazanin" panose="00000400000000000000" pitchFamily="2" charset="-78"/>
              </a:rPr>
              <a:t>داراي </a:t>
            </a:r>
            <a:r>
              <a:rPr lang="ar-SA" altLang="fa-IR" u="sng">
                <a:cs typeface="B Nazanin" panose="00000400000000000000" pitchFamily="2" charset="-78"/>
              </a:rPr>
              <a:t>امكانات خريد روزانه </a:t>
            </a:r>
            <a:r>
              <a:rPr lang="ar-SA" altLang="fa-IR">
                <a:cs typeface="B Nazanin" panose="00000400000000000000" pitchFamily="2" charset="-78"/>
              </a:rPr>
              <a:t>، </a:t>
            </a:r>
            <a:r>
              <a:rPr lang="ar-SA" altLang="fa-IR" u="sng">
                <a:cs typeface="B Nazanin" panose="00000400000000000000" pitchFamily="2" charset="-78"/>
              </a:rPr>
              <a:t>خدمات پايه اي درماني و بهداشتي</a:t>
            </a:r>
            <a:r>
              <a:rPr lang="ar-SA" altLang="fa-IR">
                <a:cs typeface="B Nazanin" panose="00000400000000000000" pitchFamily="2" charset="-78"/>
              </a:rPr>
              <a:t>، </a:t>
            </a:r>
            <a:r>
              <a:rPr lang="ar-SA" altLang="fa-IR" u="sng">
                <a:cs typeface="B Nazanin" panose="00000400000000000000" pitchFamily="2" charset="-78"/>
              </a:rPr>
              <a:t>دبستان</a:t>
            </a:r>
            <a:r>
              <a:rPr lang="ar-SA" altLang="fa-IR">
                <a:cs typeface="B Nazanin" panose="00000400000000000000" pitchFamily="2" charset="-78"/>
              </a:rPr>
              <a:t>، </a:t>
            </a:r>
            <a:r>
              <a:rPr lang="ar-SA" altLang="fa-IR" u="sng">
                <a:cs typeface="B Nazanin" panose="00000400000000000000" pitchFamily="2" charset="-78"/>
              </a:rPr>
              <a:t>تسهيلات فرهنگي و تفريحي متناسب</a:t>
            </a:r>
            <a:r>
              <a:rPr lang="ar-SA" altLang="fa-IR">
                <a:cs typeface="B Nazanin" panose="00000400000000000000" pitchFamily="2" charset="-78"/>
              </a:rPr>
              <a:t>، </a:t>
            </a:r>
            <a:r>
              <a:rPr lang="ar-SA" altLang="fa-IR" u="sng">
                <a:cs typeface="B Nazanin" panose="00000400000000000000" pitchFamily="2" charset="-78"/>
              </a:rPr>
              <a:t>ادارات و فضاهاي</a:t>
            </a:r>
            <a:r>
              <a:rPr lang="fa-IR" altLang="fa-IR" u="sng">
                <a:cs typeface="B Nazanin" panose="00000400000000000000" pitchFamily="2" charset="-78"/>
              </a:rPr>
              <a:t> </a:t>
            </a:r>
            <a:r>
              <a:rPr lang="ar-SA" altLang="fa-IR" u="sng">
                <a:cs typeface="B Nazanin" panose="00000400000000000000" pitchFamily="2" charset="-78"/>
              </a:rPr>
              <a:t>سبز</a:t>
            </a:r>
            <a:r>
              <a:rPr lang="ar-SA" altLang="fa-IR">
                <a:cs typeface="B Nazanin" panose="00000400000000000000" pitchFamily="2" charset="-78"/>
              </a:rPr>
              <a:t> كه به سمت مرزها و حاشيه هاي دهكده، بر ميزان آن افزوده مي شود</a:t>
            </a:r>
            <a:r>
              <a:rPr lang="en-US" altLang="fa-IR">
                <a:cs typeface="B Nazanin" panose="00000400000000000000" pitchFamily="2" charset="-78"/>
              </a:rPr>
              <a:t>.</a:t>
            </a:r>
          </a:p>
          <a:p>
            <a:pPr algn="just" rtl="1" eaLnBrk="1" hangingPunct="1"/>
            <a:r>
              <a:rPr lang="en-US" altLang="fa-IR">
                <a:cs typeface="B Nazanin" panose="00000400000000000000" pitchFamily="2" charset="-78"/>
              </a:rPr>
              <a:t>- </a:t>
            </a:r>
            <a:r>
              <a:rPr lang="ar-SA" altLang="fa-IR">
                <a:cs typeface="B Nazanin" panose="00000400000000000000" pitchFamily="2" charset="-78"/>
              </a:rPr>
              <a:t>تأكيد بر ايجاد جامعه و محيطي </a:t>
            </a:r>
            <a:r>
              <a:rPr lang="ar-SA" altLang="fa-IR" u="sng">
                <a:cs typeface="B Nazanin" panose="00000400000000000000" pitchFamily="2" charset="-78"/>
              </a:rPr>
              <a:t>انسان دوستانه</a:t>
            </a:r>
            <a:r>
              <a:rPr lang="en-US" altLang="fa-IR">
                <a:cs typeface="B Nazanin" panose="00000400000000000000" pitchFamily="2" charset="-78"/>
              </a:rPr>
              <a:t>.</a:t>
            </a:r>
          </a:p>
        </p:txBody>
      </p:sp>
      <p:pic>
        <p:nvPicPr>
          <p:cNvPr id="20483" name="Picture 5" descr="imagesCANA5N5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3962400"/>
            <a:ext cx="3009900" cy="151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4" name="Picture 6" descr="bilst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3962400"/>
            <a:ext cx="23241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7" descr="Lancaster_Urban_Villag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7600" y="3962400"/>
            <a:ext cx="2362200" cy="155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p:cNvSpPr txBox="1">
            <a:spLocks/>
          </p:cNvSpPr>
          <p:nvPr/>
        </p:nvSpPr>
        <p:spPr>
          <a:xfrm>
            <a:off x="1524000" y="457200"/>
            <a:ext cx="6781800" cy="609600"/>
          </a:xfrm>
          <a:prstGeom prst="rect">
            <a:avLst/>
          </a:prstGeom>
        </p:spPr>
        <p:txBody>
          <a:bodyPr anchor="b">
            <a:normAutofit/>
          </a:bodyPr>
          <a:lstStyle/>
          <a:p>
            <a:pPr algn="just" rtl="1" eaLnBrk="1" fontAlgn="auto" hangingPunct="1">
              <a:spcAft>
                <a:spcPts val="0"/>
              </a:spcAft>
              <a:defRPr/>
            </a:pPr>
            <a:r>
              <a:rPr lang="fa-IR" sz="2400" b="1">
                <a:solidFill>
                  <a:schemeClr val="tx1">
                    <a:lumMod val="85000"/>
                    <a:lumOff val="15000"/>
                  </a:schemeClr>
                </a:solidFill>
                <a:latin typeface="+mj-lt"/>
                <a:ea typeface="+mj-ea"/>
                <a:cs typeface="B Nazanin" pitchFamily="2" charset="-78"/>
              </a:rPr>
              <a:t>ویژگی های </a:t>
            </a:r>
            <a:r>
              <a:rPr lang="ar-SA" sz="2400" b="1">
                <a:solidFill>
                  <a:schemeClr val="tx1">
                    <a:lumMod val="85000"/>
                    <a:lumOff val="15000"/>
                  </a:schemeClr>
                </a:solidFill>
                <a:latin typeface="+mj-lt"/>
                <a:ea typeface="+mj-ea"/>
                <a:cs typeface="B Nazanin" pitchFamily="2" charset="-78"/>
              </a:rPr>
              <a:t>دهكده شهري چيست؟</a:t>
            </a:r>
            <a:endParaRPr lang="en-US" sz="2400" dirty="0">
              <a:solidFill>
                <a:schemeClr val="tx1">
                  <a:lumMod val="85000"/>
                  <a:lumOff val="15000"/>
                </a:schemeClr>
              </a:solidFill>
              <a:latin typeface="+mj-lt"/>
              <a:ea typeface="+mj-ea"/>
              <a:cs typeface="B Nazanin" pitchFamily="2" charset="-78"/>
            </a:endParaRPr>
          </a:p>
        </p:txBody>
      </p:sp>
      <p:sp>
        <p:nvSpPr>
          <p:cNvPr id="12" name="Rectangle 11"/>
          <p:cNvSpPr/>
          <p:nvPr/>
        </p:nvSpPr>
        <p:spPr>
          <a:xfrm>
            <a:off x="609600" y="5791200"/>
            <a:ext cx="1504950" cy="369888"/>
          </a:xfrm>
          <a:prstGeom prst="rect">
            <a:avLst/>
          </a:prstGeom>
        </p:spPr>
        <p:txBody>
          <a:bodyPr wrap="none">
            <a:spAutoFit/>
          </a:bodyPr>
          <a:lstStyle/>
          <a:p>
            <a:pPr eaLnBrk="1" fontAlgn="auto" hangingPunct="1">
              <a:spcBef>
                <a:spcPts val="0"/>
              </a:spcBef>
              <a:spcAft>
                <a:spcPts val="0"/>
              </a:spcAft>
              <a:defRPr/>
            </a:pPr>
            <a:r>
              <a:rPr lang="en-US" dirty="0">
                <a:latin typeface="+mj-lt"/>
              </a:rPr>
              <a:t>Urban village</a:t>
            </a:r>
            <a:r>
              <a:rPr lang="fa-IR" dirty="0">
                <a:latin typeface="+mj-lt"/>
              </a:rPr>
              <a:t> </a:t>
            </a:r>
            <a:endParaRPr lang="en-US" dirty="0">
              <a:latin typeface="+mj-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4572000" y="609600"/>
            <a:ext cx="3810000" cy="4800600"/>
          </a:xfrm>
        </p:spPr>
        <p:txBody>
          <a:bodyPr rtlCol="0">
            <a:normAutofit/>
          </a:bodyPr>
          <a:lstStyle/>
          <a:p>
            <a:pPr marL="274320" indent="-274320" algn="just" rtl="1" fontAlgn="auto">
              <a:spcAft>
                <a:spcPts val="0"/>
              </a:spcAft>
              <a:defRPr/>
            </a:pPr>
            <a:r>
              <a:rPr lang="fa-IR" sz="1800" dirty="0">
                <a:solidFill>
                  <a:schemeClr val="tx1"/>
                </a:solidFill>
                <a:cs typeface="B Nazanin" pitchFamily="2" charset="-78"/>
              </a:rPr>
              <a:t>بر اساس گروه دهکده شهری ، متوسط جمعیت پیشنهادی در هر هکتار دهکده شهری </a:t>
            </a:r>
            <a:r>
              <a:rPr lang="fa-IR" sz="1800" dirty="0">
                <a:solidFill>
                  <a:schemeClr val="accent5">
                    <a:lumMod val="75000"/>
                  </a:schemeClr>
                </a:solidFill>
                <a:cs typeface="B Nazanin" pitchFamily="2" charset="-78"/>
              </a:rPr>
              <a:t>75-125 نفر در هکتار </a:t>
            </a:r>
            <a:r>
              <a:rPr lang="fa-IR" sz="1800" dirty="0">
                <a:solidFill>
                  <a:schemeClr val="tx1"/>
                </a:solidFill>
                <a:cs typeface="B Nazanin" pitchFamily="2" charset="-78"/>
              </a:rPr>
              <a:t>است . با این حال توزیع و پراکندگی جمعیت در سطح بطور یکسان نخواهد بود و افزایش در مراکز ، نقاط و گره های ، بیشتر و به طرف گره ها و مرز کمتر خواهد شد (</a:t>
            </a:r>
            <a:r>
              <a:rPr lang="en-US" sz="1800" dirty="0">
                <a:solidFill>
                  <a:schemeClr val="tx1"/>
                </a:solidFill>
                <a:cs typeface="B Nazanin" pitchFamily="2" charset="-78"/>
              </a:rPr>
              <a:t>HUXFORD .1998.1 </a:t>
            </a:r>
            <a:r>
              <a:rPr lang="fa-IR" sz="1800" dirty="0">
                <a:solidFill>
                  <a:schemeClr val="tx1"/>
                </a:solidFill>
                <a:cs typeface="B Nazanin" pitchFamily="2" charset="-78"/>
              </a:rPr>
              <a:t> ) .</a:t>
            </a:r>
            <a:endParaRPr lang="en-US" sz="1800" dirty="0">
              <a:solidFill>
                <a:schemeClr val="tx1"/>
              </a:solidFill>
              <a:cs typeface="B Nazanin" pitchFamily="2" charset="-78"/>
            </a:endParaRPr>
          </a:p>
          <a:p>
            <a:pPr marL="274320" indent="-274320" algn="just" fontAlgn="auto">
              <a:spcAft>
                <a:spcPts val="0"/>
              </a:spcAft>
              <a:defRPr/>
            </a:pPr>
            <a:endParaRPr lang="en-US" sz="1800" dirty="0">
              <a:solidFill>
                <a:schemeClr val="tx1"/>
              </a:solidFill>
              <a:cs typeface="B Nazanin" pitchFamily="2" charset="-78"/>
            </a:endParaRPr>
          </a:p>
        </p:txBody>
      </p:sp>
      <p:sp>
        <p:nvSpPr>
          <p:cNvPr id="21507" name="Title 1"/>
          <p:cNvSpPr>
            <a:spLocks noGrp="1" noChangeArrowheads="1"/>
          </p:cNvSpPr>
          <p:nvPr>
            <p:ph type="title"/>
          </p:nvPr>
        </p:nvSpPr>
        <p:spPr/>
        <p:txBody>
          <a:bodyPr/>
          <a:lstStyle/>
          <a:p>
            <a:r>
              <a:rPr lang="en-US" altLang="fa-IR" sz="1800" smtClean="0"/>
              <a:t>Urban village</a:t>
            </a:r>
          </a:p>
        </p:txBody>
      </p:sp>
      <p:pic>
        <p:nvPicPr>
          <p:cNvPr id="6" name="Picture 5"/>
          <p:cNvPicPr>
            <a:picLocks noChangeAspect="1"/>
          </p:cNvPicPr>
          <p:nvPr/>
        </p:nvPicPr>
        <p:blipFill>
          <a:blip r:embed="rId2" cstate="print"/>
          <a:stretch>
            <a:fillRect/>
          </a:stretch>
        </p:blipFill>
        <p:spPr>
          <a:xfrm>
            <a:off x="762000" y="533400"/>
            <a:ext cx="3505200" cy="28178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p:cNvPicPr>
            <a:picLocks noChangeAspect="1"/>
          </p:cNvPicPr>
          <p:nvPr/>
        </p:nvPicPr>
        <p:blipFill>
          <a:blip r:embed="rId3" cstate="print"/>
          <a:stretch>
            <a:fillRect/>
          </a:stretch>
        </p:blipFill>
        <p:spPr>
          <a:xfrm>
            <a:off x="762000" y="3451225"/>
            <a:ext cx="3505200" cy="23558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noChangeArrowheads="1"/>
          </p:cNvSpPr>
          <p:nvPr>
            <p:ph type="title"/>
          </p:nvPr>
        </p:nvSpPr>
        <p:spPr/>
        <p:txBody>
          <a:bodyPr/>
          <a:lstStyle/>
          <a:p>
            <a:r>
              <a:rPr lang="en-US" altLang="fa-IR" sz="1800" smtClean="0"/>
              <a:t>Urban village</a:t>
            </a:r>
          </a:p>
        </p:txBody>
      </p:sp>
      <p:pic>
        <p:nvPicPr>
          <p:cNvPr id="5" name="Picture 4"/>
          <p:cNvPicPr>
            <a:picLocks noChangeAspect="1"/>
          </p:cNvPicPr>
          <p:nvPr/>
        </p:nvPicPr>
        <p:blipFill>
          <a:blip r:embed="rId2" cstate="print"/>
          <a:stretch>
            <a:fillRect/>
          </a:stretch>
        </p:blipFill>
        <p:spPr>
          <a:xfrm>
            <a:off x="838200" y="661988"/>
            <a:ext cx="4672013" cy="1905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a:blip r:embed="rId3" cstate="print"/>
          <a:stretch>
            <a:fillRect/>
          </a:stretch>
        </p:blipFill>
        <p:spPr>
          <a:xfrm>
            <a:off x="838200" y="2690813"/>
            <a:ext cx="4668838" cy="31067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7" name="Content Placeholder 3"/>
          <p:cNvSpPr>
            <a:spLocks noGrp="1"/>
          </p:cNvSpPr>
          <p:nvPr>
            <p:ph idx="1"/>
          </p:nvPr>
        </p:nvSpPr>
        <p:spPr>
          <a:xfrm>
            <a:off x="5791200" y="1905000"/>
            <a:ext cx="2667000" cy="533400"/>
          </a:xfrm>
        </p:spPr>
        <p:txBody>
          <a:bodyPr rtlCol="0">
            <a:noAutofit/>
          </a:bodyPr>
          <a:lstStyle/>
          <a:p>
            <a:pPr marL="274320" indent="-274320" algn="just" rtl="1" fontAlgn="auto">
              <a:spcAft>
                <a:spcPts val="0"/>
              </a:spcAft>
              <a:defRPr/>
            </a:pPr>
            <a:r>
              <a:rPr lang="fa-IR" sz="1800" dirty="0">
                <a:solidFill>
                  <a:schemeClr val="accent5">
                    <a:lumMod val="75000"/>
                  </a:schemeClr>
                </a:solidFill>
                <a:cs typeface="B Nazanin" pitchFamily="2" charset="-78"/>
              </a:rPr>
              <a:t>نقاط و گره های کانونی </a:t>
            </a:r>
            <a:r>
              <a:rPr lang="fa-IR" sz="1800" dirty="0">
                <a:solidFill>
                  <a:schemeClr val="tx1"/>
                </a:solidFill>
                <a:cs typeface="B Nazanin" pitchFamily="2" charset="-78"/>
              </a:rPr>
              <a:t>و تسهیلات در دسترس ساکنین در این نقاط</a:t>
            </a:r>
          </a:p>
          <a:p>
            <a:pPr marL="0" indent="0" algn="just" rtl="1" fontAlgn="auto">
              <a:spcAft>
                <a:spcPts val="0"/>
              </a:spcAft>
              <a:buFont typeface="Arial" panose="020B0604020202020204" pitchFamily="34" charset="0"/>
              <a:buNone/>
              <a:defRPr/>
            </a:pPr>
            <a:endParaRPr lang="en-US" sz="1800" dirty="0">
              <a:solidFill>
                <a:schemeClr val="tx1"/>
              </a:solidFill>
              <a:cs typeface="B Nazanin" pitchFamily="2" charset="-7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800600" y="685800"/>
            <a:ext cx="3505200" cy="5181600"/>
          </a:xfrm>
        </p:spPr>
        <p:txBody>
          <a:bodyPr rtlCol="0">
            <a:normAutofit/>
          </a:bodyPr>
          <a:lstStyle/>
          <a:p>
            <a:pPr marL="274320" indent="-274320" algn="just" rtl="1" fontAlgn="auto">
              <a:spcAft>
                <a:spcPts val="0"/>
              </a:spcAft>
              <a:defRPr/>
            </a:pPr>
            <a:r>
              <a:rPr lang="fa-IR" sz="1800" dirty="0">
                <a:solidFill>
                  <a:schemeClr val="accent5">
                    <a:lumMod val="75000"/>
                  </a:schemeClr>
                </a:solidFill>
                <a:cs typeface="B Nazanin" pitchFamily="2" charset="-78"/>
              </a:rPr>
              <a:t>اختلاط تصدی مسکن</a:t>
            </a:r>
          </a:p>
          <a:p>
            <a:pPr marL="274320" indent="-274320" algn="just" rtl="1" fontAlgn="auto">
              <a:spcAft>
                <a:spcPts val="0"/>
              </a:spcAft>
              <a:defRPr/>
            </a:pPr>
            <a:endParaRPr lang="fa-IR" sz="1800" dirty="0">
              <a:solidFill>
                <a:schemeClr val="accent5">
                  <a:lumMod val="75000"/>
                </a:schemeClr>
              </a:solidFill>
              <a:cs typeface="B Nazanin" pitchFamily="2" charset="-78"/>
            </a:endParaRPr>
          </a:p>
          <a:p>
            <a:pPr marL="274320" indent="-274320" algn="just" rtl="1" fontAlgn="auto">
              <a:spcAft>
                <a:spcPts val="0"/>
              </a:spcAft>
              <a:defRPr/>
            </a:pPr>
            <a:endParaRPr lang="fa-IR" sz="1800" dirty="0">
              <a:solidFill>
                <a:schemeClr val="accent5">
                  <a:lumMod val="75000"/>
                </a:schemeClr>
              </a:solidFill>
              <a:cs typeface="B Nazanin" pitchFamily="2" charset="-78"/>
            </a:endParaRPr>
          </a:p>
          <a:p>
            <a:pPr marL="274320" indent="-274320" algn="just" rtl="1" fontAlgn="auto">
              <a:spcAft>
                <a:spcPts val="0"/>
              </a:spcAft>
              <a:defRPr/>
            </a:pPr>
            <a:endParaRPr lang="fa-IR" sz="1800" dirty="0">
              <a:solidFill>
                <a:schemeClr val="accent5">
                  <a:lumMod val="75000"/>
                </a:schemeClr>
              </a:solidFill>
              <a:cs typeface="B Nazanin" pitchFamily="2" charset="-78"/>
            </a:endParaRPr>
          </a:p>
          <a:p>
            <a:pPr marL="0" indent="0" algn="just" rtl="1" fontAlgn="auto">
              <a:spcAft>
                <a:spcPts val="0"/>
              </a:spcAft>
              <a:buFont typeface="Arial" panose="020B0604020202020204" pitchFamily="34" charset="0"/>
              <a:buNone/>
              <a:defRPr/>
            </a:pPr>
            <a:r>
              <a:rPr lang="fa-IR" sz="1800" dirty="0">
                <a:solidFill>
                  <a:schemeClr val="accent5">
                    <a:lumMod val="75000"/>
                  </a:schemeClr>
                </a:solidFill>
                <a:cs typeface="B Nazanin" pitchFamily="2" charset="-78"/>
              </a:rPr>
              <a:t> </a:t>
            </a:r>
          </a:p>
          <a:p>
            <a:pPr marL="274320" indent="-274320" algn="just" rtl="1" fontAlgn="auto">
              <a:spcAft>
                <a:spcPts val="0"/>
              </a:spcAft>
              <a:defRPr/>
            </a:pPr>
            <a:r>
              <a:rPr lang="fa-IR" sz="1800" dirty="0">
                <a:solidFill>
                  <a:schemeClr val="accent5">
                    <a:lumMod val="75000"/>
                  </a:schemeClr>
                </a:solidFill>
                <a:cs typeface="B Nazanin" pitchFamily="2" charset="-78"/>
              </a:rPr>
              <a:t>پیاده محوری</a:t>
            </a:r>
            <a:endParaRPr lang="en-US" sz="1800" dirty="0">
              <a:solidFill>
                <a:schemeClr val="tx1"/>
              </a:solidFill>
              <a:cs typeface="B Nazanin" pitchFamily="2" charset="-78"/>
            </a:endParaRPr>
          </a:p>
        </p:txBody>
      </p:sp>
      <p:sp>
        <p:nvSpPr>
          <p:cNvPr id="23555" name="Title 1"/>
          <p:cNvSpPr>
            <a:spLocks noGrp="1" noChangeArrowheads="1"/>
          </p:cNvSpPr>
          <p:nvPr>
            <p:ph type="title"/>
          </p:nvPr>
        </p:nvSpPr>
        <p:spPr/>
        <p:txBody>
          <a:bodyPr/>
          <a:lstStyle/>
          <a:p>
            <a:r>
              <a:rPr lang="en-US" altLang="fa-IR" sz="1800" smtClean="0"/>
              <a:t>Urban village</a:t>
            </a:r>
          </a:p>
        </p:txBody>
      </p:sp>
      <p:pic>
        <p:nvPicPr>
          <p:cNvPr id="6" name="Picture 5"/>
          <p:cNvPicPr>
            <a:picLocks noChangeAspect="1"/>
          </p:cNvPicPr>
          <p:nvPr/>
        </p:nvPicPr>
        <p:blipFill>
          <a:blip r:embed="rId2" cstate="print"/>
          <a:stretch>
            <a:fillRect/>
          </a:stretch>
        </p:blipFill>
        <p:spPr>
          <a:xfrm>
            <a:off x="750888" y="533400"/>
            <a:ext cx="3821112" cy="25431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3" cstate="print"/>
          <a:stretch>
            <a:fillRect/>
          </a:stretch>
        </p:blipFill>
        <p:spPr>
          <a:xfrm>
            <a:off x="750888" y="3251200"/>
            <a:ext cx="3821112" cy="25431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0" y="1447800"/>
            <a:ext cx="3276600" cy="3886200"/>
          </a:xfrm>
        </p:spPr>
        <p:txBody>
          <a:bodyPr rtlCol="0">
            <a:noAutofit/>
          </a:bodyPr>
          <a:lstStyle/>
          <a:p>
            <a:pPr marL="274320" indent="-274320" algn="just" rtl="1" fontAlgn="auto">
              <a:spcAft>
                <a:spcPts val="0"/>
              </a:spcAft>
              <a:defRPr/>
            </a:pPr>
            <a:r>
              <a:rPr lang="fa-IR" sz="1800" dirty="0">
                <a:solidFill>
                  <a:schemeClr val="tx1"/>
                </a:solidFill>
                <a:cs typeface="B Nazanin" pitchFamily="2" charset="-78"/>
              </a:rPr>
              <a:t>ویژگی دیگری که دهکده شهری باید واجد آن باشد اینکه کاراکترهای کالبدی باید دربردارنده مشخصه هایی باشد که استفاده کننده در آن </a:t>
            </a:r>
            <a:r>
              <a:rPr lang="fa-IR" sz="1800" dirty="0">
                <a:solidFill>
                  <a:schemeClr val="accent5">
                    <a:lumMod val="75000"/>
                  </a:schemeClr>
                </a:solidFill>
                <a:cs typeface="B Nazanin" pitchFamily="2" charset="-78"/>
              </a:rPr>
              <a:t>راحتی</a:t>
            </a:r>
            <a:r>
              <a:rPr lang="fa-IR" sz="1800" dirty="0">
                <a:solidFill>
                  <a:schemeClr val="tx1"/>
                </a:solidFill>
                <a:cs typeface="B Nazanin" pitchFamily="2" charset="-78"/>
              </a:rPr>
              <a:t> ، </a:t>
            </a:r>
            <a:r>
              <a:rPr lang="fa-IR" sz="1800" dirty="0">
                <a:solidFill>
                  <a:schemeClr val="accent5">
                    <a:lumMod val="75000"/>
                  </a:schemeClr>
                </a:solidFill>
                <a:cs typeface="B Nazanin" pitchFamily="2" charset="-78"/>
              </a:rPr>
              <a:t>کارایی</a:t>
            </a:r>
            <a:r>
              <a:rPr lang="fa-IR" sz="1800" dirty="0">
                <a:solidFill>
                  <a:schemeClr val="tx1"/>
                </a:solidFill>
                <a:cs typeface="B Nazanin" pitchFamily="2" charset="-78"/>
              </a:rPr>
              <a:t> و </a:t>
            </a:r>
            <a:r>
              <a:rPr lang="fa-IR" sz="1800" dirty="0">
                <a:solidFill>
                  <a:schemeClr val="accent5">
                    <a:lumMod val="75000"/>
                  </a:schemeClr>
                </a:solidFill>
                <a:cs typeface="B Nazanin" pitchFamily="2" charset="-78"/>
              </a:rPr>
              <a:t>دلپذیری</a:t>
            </a:r>
            <a:r>
              <a:rPr lang="fa-IR" sz="1800" dirty="0">
                <a:solidFill>
                  <a:schemeClr val="tx1"/>
                </a:solidFill>
                <a:cs typeface="B Nazanin" pitchFamily="2" charset="-78"/>
              </a:rPr>
              <a:t> بعنوان مکانی که در آن کار و زندگی روزمره سپری می شود ، داشته باشد (</a:t>
            </a:r>
            <a:r>
              <a:rPr lang="en-US" sz="1800" dirty="0">
                <a:solidFill>
                  <a:schemeClr val="tx1"/>
                </a:solidFill>
                <a:cs typeface="B Nazanin" pitchFamily="2" charset="-78"/>
              </a:rPr>
              <a:t>ALDOUS.1992.44 </a:t>
            </a:r>
            <a:r>
              <a:rPr lang="fa-IR" sz="1800" dirty="0">
                <a:solidFill>
                  <a:schemeClr val="tx1"/>
                </a:solidFill>
                <a:cs typeface="B Nazanin" pitchFamily="2" charset="-78"/>
              </a:rPr>
              <a:t> ) .</a:t>
            </a:r>
            <a:endParaRPr lang="en-US" sz="1800" dirty="0">
              <a:solidFill>
                <a:schemeClr val="tx1"/>
              </a:solidFill>
              <a:cs typeface="B Nazanin" pitchFamily="2" charset="-78"/>
            </a:endParaRPr>
          </a:p>
          <a:p>
            <a:pPr marL="274320" indent="-274320" algn="just" rtl="1" fontAlgn="auto">
              <a:spcAft>
                <a:spcPts val="0"/>
              </a:spcAft>
              <a:defRPr/>
            </a:pPr>
            <a:endParaRPr lang="en-US" sz="1800" dirty="0">
              <a:solidFill>
                <a:schemeClr val="tx1"/>
              </a:solidFill>
              <a:cs typeface="B Nazanin" pitchFamily="2" charset="-78"/>
            </a:endParaRPr>
          </a:p>
        </p:txBody>
      </p:sp>
      <p:pic>
        <p:nvPicPr>
          <p:cNvPr id="5" name="Picture 4"/>
          <p:cNvPicPr>
            <a:picLocks noChangeAspect="1"/>
          </p:cNvPicPr>
          <p:nvPr/>
        </p:nvPicPr>
        <p:blipFill>
          <a:blip r:embed="rId2" cstate="print"/>
          <a:stretch>
            <a:fillRect/>
          </a:stretch>
        </p:blipFill>
        <p:spPr>
          <a:xfrm>
            <a:off x="762000" y="457200"/>
            <a:ext cx="3886200" cy="2641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4580" name="Title 1"/>
          <p:cNvSpPr>
            <a:spLocks noGrp="1" noChangeArrowheads="1"/>
          </p:cNvSpPr>
          <p:nvPr>
            <p:ph type="title"/>
          </p:nvPr>
        </p:nvSpPr>
        <p:spPr/>
        <p:txBody>
          <a:bodyPr/>
          <a:lstStyle/>
          <a:p>
            <a:r>
              <a:rPr lang="en-US" altLang="fa-IR" sz="1800" smtClean="0">
                <a:cs typeface="B Homa" panose="00000400000000000000" pitchFamily="2" charset="-78"/>
              </a:rPr>
              <a:t>Urban village</a:t>
            </a:r>
          </a:p>
        </p:txBody>
      </p:sp>
      <p:pic>
        <p:nvPicPr>
          <p:cNvPr id="10" name="Picture 9"/>
          <p:cNvPicPr>
            <a:picLocks noChangeAspect="1"/>
          </p:cNvPicPr>
          <p:nvPr/>
        </p:nvPicPr>
        <p:blipFill>
          <a:blip r:embed="rId3" cstate="print"/>
          <a:stretch>
            <a:fillRect/>
          </a:stretch>
        </p:blipFill>
        <p:spPr>
          <a:xfrm>
            <a:off x="762000" y="3225800"/>
            <a:ext cx="3886200" cy="25765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rtlCol="0">
            <a:noAutofit/>
          </a:bodyPr>
          <a:lstStyle/>
          <a:p>
            <a:pPr algn="ctr" fontAlgn="auto">
              <a:spcAft>
                <a:spcPts val="0"/>
              </a:spcAft>
              <a:defRPr/>
            </a:pPr>
            <a:r>
              <a:rPr lang="en-US" sz="6000" b="1" dirty="0">
                <a:solidFill>
                  <a:schemeClr val="accent1">
                    <a:lumMod val="50000"/>
                  </a:schemeClr>
                </a:solidFill>
                <a:cs typeface="B Homa" pitchFamily="2" charset="-78"/>
              </a:rPr>
              <a:t>Urban village</a:t>
            </a:r>
          </a:p>
        </p:txBody>
      </p:sp>
      <p:pic>
        <p:nvPicPr>
          <p:cNvPr id="5" name="Picture 4"/>
          <p:cNvPicPr>
            <a:picLocks noChangeAspect="1"/>
          </p:cNvPicPr>
          <p:nvPr/>
        </p:nvPicPr>
        <p:blipFill>
          <a:blip r:embed="rId2" cstate="print"/>
          <a:stretch>
            <a:fillRect/>
          </a:stretch>
        </p:blipFill>
        <p:spPr>
          <a:xfrm>
            <a:off x="762000" y="213167"/>
            <a:ext cx="3687308" cy="29110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p:cNvPicPr>
            <a:picLocks noChangeAspect="1"/>
          </p:cNvPicPr>
          <p:nvPr/>
        </p:nvPicPr>
        <p:blipFill>
          <a:blip r:embed="rId3" cstate="print"/>
          <a:stretch>
            <a:fillRect/>
          </a:stretch>
        </p:blipFill>
        <p:spPr>
          <a:xfrm>
            <a:off x="4551744" y="2054504"/>
            <a:ext cx="3772768" cy="28001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10200" y="762000"/>
            <a:ext cx="2819400" cy="2838450"/>
          </a:xfrm>
        </p:spPr>
        <p:txBody>
          <a:bodyPr rtlCol="0">
            <a:normAutofit/>
          </a:bodyPr>
          <a:lstStyle/>
          <a:p>
            <a:pPr marL="274320" indent="-274320" algn="just" rtl="1" fontAlgn="auto">
              <a:spcAft>
                <a:spcPts val="0"/>
              </a:spcAft>
              <a:defRPr/>
            </a:pPr>
            <a:r>
              <a:rPr lang="fa-IR" sz="1800" dirty="0">
                <a:solidFill>
                  <a:schemeClr val="accent5">
                    <a:lumMod val="75000"/>
                  </a:schemeClr>
                </a:solidFill>
                <a:cs typeface="B Nazanin" pitchFamily="2" charset="-78"/>
              </a:rPr>
              <a:t>سلسله مراتب سیستم فضای سبز </a:t>
            </a:r>
            <a:r>
              <a:rPr lang="fa-IR" sz="1800" dirty="0">
                <a:solidFill>
                  <a:schemeClr val="tx1"/>
                </a:solidFill>
                <a:cs typeface="B Nazanin" pitchFamily="2" charset="-78"/>
              </a:rPr>
              <a:t>که پارک های کوچک و باغات در دهکده شهری پراکنده شده اند و فضاهای بزرگ سبز که در مرز دهکده شهری قرار دارند ، می تواند یک تعادل اکولوژیکی و توسعه سالم ایجاد کند (</a:t>
            </a:r>
            <a:r>
              <a:rPr lang="en-US" sz="1800" dirty="0">
                <a:solidFill>
                  <a:schemeClr val="tx1"/>
                </a:solidFill>
                <a:cs typeface="B Nazanin" pitchFamily="2" charset="-78"/>
              </a:rPr>
              <a:t>ALDOUS.1992.56 </a:t>
            </a:r>
            <a:r>
              <a:rPr lang="fa-IR" sz="1800" dirty="0">
                <a:solidFill>
                  <a:schemeClr val="tx1"/>
                </a:solidFill>
                <a:cs typeface="B Nazanin" pitchFamily="2" charset="-78"/>
              </a:rPr>
              <a:t> ) . </a:t>
            </a:r>
            <a:endParaRPr lang="en-US" sz="1800" dirty="0">
              <a:solidFill>
                <a:schemeClr val="tx1"/>
              </a:solidFill>
              <a:cs typeface="B Nazanin" pitchFamily="2" charset="-78"/>
            </a:endParaRPr>
          </a:p>
        </p:txBody>
      </p:sp>
      <p:pic>
        <p:nvPicPr>
          <p:cNvPr id="4" name="Picture 3"/>
          <p:cNvPicPr>
            <a:picLocks noChangeAspect="1"/>
          </p:cNvPicPr>
          <p:nvPr/>
        </p:nvPicPr>
        <p:blipFill>
          <a:blip r:embed="rId2" cstate="print"/>
          <a:stretch>
            <a:fillRect/>
          </a:stretch>
        </p:blipFill>
        <p:spPr>
          <a:xfrm>
            <a:off x="838200" y="533400"/>
            <a:ext cx="3886200" cy="28384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5604" name="Title 1"/>
          <p:cNvSpPr>
            <a:spLocks noGrp="1" noChangeArrowheads="1"/>
          </p:cNvSpPr>
          <p:nvPr>
            <p:ph type="title"/>
          </p:nvPr>
        </p:nvSpPr>
        <p:spPr/>
        <p:txBody>
          <a:bodyPr/>
          <a:lstStyle/>
          <a:p>
            <a:r>
              <a:rPr lang="en-US" altLang="fa-IR" sz="1800" smtClean="0">
                <a:cs typeface="B Homa" panose="00000400000000000000" pitchFamily="2" charset="-78"/>
              </a:rPr>
              <a:t>Urban village</a:t>
            </a:r>
          </a:p>
        </p:txBody>
      </p:sp>
      <p:pic>
        <p:nvPicPr>
          <p:cNvPr id="1027" name="Picture 3" descr="E:\Arshad-Tarahi shahri\Semestry 2_89-90\Kargahe Mahale\Pics\pd424730.jpg"/>
          <p:cNvPicPr>
            <a:picLocks noChangeAspect="1" noChangeArrowheads="1"/>
          </p:cNvPicPr>
          <p:nvPr/>
        </p:nvPicPr>
        <p:blipFill>
          <a:blip r:embed="rId3" cstate="print"/>
          <a:srcRect/>
          <a:stretch>
            <a:fillRect/>
          </a:stretch>
        </p:blipFill>
        <p:spPr bwMode="auto">
          <a:xfrm>
            <a:off x="990600" y="3505200"/>
            <a:ext cx="3494088" cy="22018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8" name="Picture 4" descr="E:\Arshad-Tarahi shahri\Semestry 2_89-90\Kargahe Mahale\Pics\42-26867215.jpg"/>
          <p:cNvPicPr>
            <a:picLocks noChangeAspect="1" noChangeArrowheads="1"/>
          </p:cNvPicPr>
          <p:nvPr/>
        </p:nvPicPr>
        <p:blipFill>
          <a:blip r:embed="rId4" cstate="print"/>
          <a:srcRect/>
          <a:stretch>
            <a:fillRect/>
          </a:stretch>
        </p:blipFill>
        <p:spPr bwMode="auto">
          <a:xfrm>
            <a:off x="5257800" y="3352800"/>
            <a:ext cx="2566988" cy="26384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4" descr="UrbanPlanning_SalisburyVilla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762000"/>
            <a:ext cx="7096125"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Title 2"/>
          <p:cNvSpPr>
            <a:spLocks noGrp="1" noChangeArrowheads="1"/>
          </p:cNvSpPr>
          <p:nvPr>
            <p:ph type="title"/>
          </p:nvPr>
        </p:nvSpPr>
        <p:spPr/>
        <p:txBody>
          <a:bodyPr/>
          <a:lstStyle/>
          <a:p>
            <a:r>
              <a:rPr lang="fa-IR" altLang="fa-IR" smtClean="0"/>
              <a:t> </a:t>
            </a:r>
            <a:endParaRPr lang="en-US" altLang="fa-IR" smtClean="0"/>
          </a:p>
        </p:txBody>
      </p:sp>
      <p:sp>
        <p:nvSpPr>
          <p:cNvPr id="7" name="Rectangle 6"/>
          <p:cNvSpPr/>
          <p:nvPr/>
        </p:nvSpPr>
        <p:spPr>
          <a:xfrm>
            <a:off x="762000" y="5791200"/>
            <a:ext cx="1504950" cy="369888"/>
          </a:xfrm>
          <a:prstGeom prst="rect">
            <a:avLst/>
          </a:prstGeom>
        </p:spPr>
        <p:txBody>
          <a:bodyPr wrap="none">
            <a:spAutoFit/>
          </a:bodyPr>
          <a:lstStyle/>
          <a:p>
            <a:pPr eaLnBrk="1" fontAlgn="auto" hangingPunct="1">
              <a:spcBef>
                <a:spcPts val="0"/>
              </a:spcBef>
              <a:spcAft>
                <a:spcPts val="0"/>
              </a:spcAft>
              <a:defRPr/>
            </a:pPr>
            <a:r>
              <a:rPr lang="en-US" dirty="0">
                <a:latin typeface="+mj-lt"/>
              </a:rPr>
              <a:t>Urban village</a:t>
            </a:r>
            <a:r>
              <a:rPr lang="fa-IR" dirty="0">
                <a:latin typeface="+mj-lt"/>
              </a:rPr>
              <a:t> </a:t>
            </a:r>
            <a:endParaRPr lang="en-US" dirty="0">
              <a:latin typeface="+mj-l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noChangeArrowheads="1"/>
          </p:cNvSpPr>
          <p:nvPr>
            <p:ph type="title"/>
          </p:nvPr>
        </p:nvSpPr>
        <p:spPr>
          <a:xfrm>
            <a:off x="1600200" y="304800"/>
            <a:ext cx="6781800" cy="609600"/>
          </a:xfrm>
        </p:spPr>
        <p:txBody>
          <a:bodyPr/>
          <a:lstStyle/>
          <a:p>
            <a:pPr algn="just" rtl="1"/>
            <a:r>
              <a:rPr lang="fa-IR" altLang="fa-IR" sz="2400" b="1" smtClean="0">
                <a:cs typeface="B Nazanin" panose="00000400000000000000" pitchFamily="2" charset="-78"/>
              </a:rPr>
              <a:t>ضوابط و دستورالعمل های دهکده شهری</a:t>
            </a:r>
            <a:endParaRPr lang="en-US" altLang="fa-IR" sz="2400" b="1" smtClean="0">
              <a:cs typeface="B Nazanin" panose="00000400000000000000" pitchFamily="2" charset="-78"/>
            </a:endParaRPr>
          </a:p>
        </p:txBody>
      </p:sp>
      <p:sp>
        <p:nvSpPr>
          <p:cNvPr id="27651" name="Subtitle 2"/>
          <p:cNvSpPr txBox="1">
            <a:spLocks noChangeArrowheads="1"/>
          </p:cNvSpPr>
          <p:nvPr/>
        </p:nvSpPr>
        <p:spPr bwMode="auto">
          <a:xfrm>
            <a:off x="1371600" y="1066800"/>
            <a:ext cx="73152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algn="l" rtl="0" fontAlgn="base">
              <a:spcBef>
                <a:spcPct val="0"/>
              </a:spcBef>
              <a:spcAft>
                <a:spcPct val="0"/>
              </a:spcAft>
              <a:defRPr>
                <a:solidFill>
                  <a:schemeClr val="tx1"/>
                </a:solidFill>
                <a:latin typeface="Times New Roman" panose="02020603050405020304" pitchFamily="18" charset="0"/>
              </a:defRPr>
            </a:lvl6pPr>
            <a:lvl7pPr marL="2971800" indent="-228600" algn="l" rtl="0" fontAlgn="base">
              <a:spcBef>
                <a:spcPct val="0"/>
              </a:spcBef>
              <a:spcAft>
                <a:spcPct val="0"/>
              </a:spcAft>
              <a:defRPr>
                <a:solidFill>
                  <a:schemeClr val="tx1"/>
                </a:solidFill>
                <a:latin typeface="Times New Roman" panose="02020603050405020304" pitchFamily="18" charset="0"/>
              </a:defRPr>
            </a:lvl7pPr>
            <a:lvl8pPr marL="3429000" indent="-228600" algn="l" rtl="0" fontAlgn="base">
              <a:spcBef>
                <a:spcPct val="0"/>
              </a:spcBef>
              <a:spcAft>
                <a:spcPct val="0"/>
              </a:spcAft>
              <a:defRPr>
                <a:solidFill>
                  <a:schemeClr val="tx1"/>
                </a:solidFill>
                <a:latin typeface="Times New Roman" panose="02020603050405020304" pitchFamily="18" charset="0"/>
              </a:defRPr>
            </a:lvl8pPr>
            <a:lvl9pPr marL="3886200" indent="-228600" algn="l" rtl="0" fontAlgn="base">
              <a:spcBef>
                <a:spcPct val="0"/>
              </a:spcBef>
              <a:spcAft>
                <a:spcPct val="0"/>
              </a:spcAft>
              <a:defRPr>
                <a:solidFill>
                  <a:schemeClr val="tx1"/>
                </a:solidFill>
                <a:latin typeface="Times New Roman" panose="02020603050405020304" pitchFamily="18" charset="0"/>
              </a:defRPr>
            </a:lvl9pPr>
          </a:lstStyle>
          <a:p>
            <a:pPr algn="just" rtl="1" eaLnBrk="1" hangingPunct="1"/>
            <a:r>
              <a:rPr lang="fa-IR" altLang="fa-IR">
                <a:cs typeface="B Nazanin" panose="00000400000000000000" pitchFamily="2" charset="-78"/>
              </a:rPr>
              <a:t>مجمع طراحی شهری ، </a:t>
            </a:r>
            <a:r>
              <a:rPr lang="ar-SA" altLang="fa-IR">
                <a:cs typeface="B Nazanin" panose="00000400000000000000" pitchFamily="2" charset="-78"/>
              </a:rPr>
              <a:t>تهيه و تنظيم پنج گونه سند را براي هر دهكده شهري ضروري مي داند</a:t>
            </a:r>
            <a:r>
              <a:rPr lang="en-US" altLang="fa-IR">
                <a:cs typeface="B Nazanin" panose="00000400000000000000" pitchFamily="2" charset="-78"/>
              </a:rPr>
              <a:t>: </a:t>
            </a:r>
            <a:r>
              <a:rPr lang="ar-SA" altLang="fa-IR" u="sng">
                <a:cs typeface="B Nazanin" panose="00000400000000000000" pitchFamily="2" charset="-78"/>
              </a:rPr>
              <a:t>طرح جامع</a:t>
            </a:r>
            <a:r>
              <a:rPr lang="ar-SA" altLang="fa-IR">
                <a:cs typeface="B Nazanin" panose="00000400000000000000" pitchFamily="2" charset="-78"/>
              </a:rPr>
              <a:t>، </a:t>
            </a:r>
            <a:r>
              <a:rPr lang="ar-SA" altLang="fa-IR" u="sng">
                <a:cs typeface="B Nazanin" panose="00000400000000000000" pitchFamily="2" charset="-78"/>
              </a:rPr>
              <a:t>ضوابط زير ساخت ها</a:t>
            </a:r>
            <a:r>
              <a:rPr lang="ar-SA" altLang="fa-IR">
                <a:cs typeface="B Nazanin" panose="00000400000000000000" pitchFamily="2" charset="-78"/>
              </a:rPr>
              <a:t>، </a:t>
            </a:r>
            <a:r>
              <a:rPr lang="ar-SA" altLang="fa-IR" u="sng">
                <a:cs typeface="B Nazanin" panose="00000400000000000000" pitchFamily="2" charset="-78"/>
              </a:rPr>
              <a:t>ضوابط شهري</a:t>
            </a:r>
            <a:r>
              <a:rPr lang="ar-SA" altLang="fa-IR">
                <a:cs typeface="B Nazanin" panose="00000400000000000000" pitchFamily="2" charset="-78"/>
              </a:rPr>
              <a:t>،</a:t>
            </a:r>
            <a:r>
              <a:rPr lang="ar-SA" altLang="fa-IR" u="sng">
                <a:cs typeface="B Nazanin" panose="00000400000000000000" pitchFamily="2" charset="-78"/>
              </a:rPr>
              <a:t>ضوابط معماري </a:t>
            </a:r>
            <a:r>
              <a:rPr lang="ar-SA" altLang="fa-IR">
                <a:cs typeface="B Nazanin" panose="00000400000000000000" pitchFamily="2" charset="-78"/>
              </a:rPr>
              <a:t>و </a:t>
            </a:r>
            <a:r>
              <a:rPr lang="ar-SA" altLang="fa-IR" u="sng">
                <a:cs typeface="B Nazanin" panose="00000400000000000000" pitchFamily="2" charset="-78"/>
              </a:rPr>
              <a:t>ضوابط فضاهاي شهري</a:t>
            </a:r>
            <a:r>
              <a:rPr lang="en-US" altLang="fa-IR" u="sng">
                <a:cs typeface="B Nazanin" panose="00000400000000000000" pitchFamily="2" charset="-78"/>
              </a:rPr>
              <a:t>.</a:t>
            </a:r>
          </a:p>
          <a:p>
            <a:pPr algn="just" rtl="1" eaLnBrk="1" hangingPunct="1"/>
            <a:r>
              <a:rPr lang="ar-SA" altLang="fa-IR">
                <a:cs typeface="B Nazanin" panose="00000400000000000000" pitchFamily="2" charset="-78"/>
              </a:rPr>
              <a:t>طرح جامع مي بايست كليت پروژه را از ايده اوليه تا جزئيات اجرايي را در بر گيرد</a:t>
            </a:r>
            <a:r>
              <a:rPr lang="en-US" altLang="fa-IR">
                <a:cs typeface="B Nazanin" panose="00000400000000000000" pitchFamily="2" charset="-78"/>
              </a:rPr>
              <a:t>. </a:t>
            </a:r>
            <a:r>
              <a:rPr lang="ar-SA" altLang="fa-IR">
                <a:solidFill>
                  <a:srgbClr val="C00000"/>
                </a:solidFill>
                <a:cs typeface="B Nazanin" panose="00000400000000000000" pitchFamily="2" charset="-78"/>
              </a:rPr>
              <a:t>ضوابط زير ساخت ها شامل</a:t>
            </a:r>
            <a:r>
              <a:rPr lang="ar-SA" altLang="fa-IR">
                <a:cs typeface="B Nazanin" panose="00000400000000000000" pitchFamily="2" charset="-78"/>
              </a:rPr>
              <a:t> ضوابط شبكه جاده</a:t>
            </a:r>
            <a:r>
              <a:rPr lang="fa-IR" altLang="fa-IR">
                <a:cs typeface="B Nazanin" panose="00000400000000000000" pitchFamily="2" charset="-78"/>
              </a:rPr>
              <a:t> </a:t>
            </a:r>
            <a:r>
              <a:rPr lang="ar-SA" altLang="fa-IR">
                <a:cs typeface="B Nazanin" panose="00000400000000000000" pitchFamily="2" charset="-78"/>
              </a:rPr>
              <a:t>ها وجزئيات ساخت آن</a:t>
            </a:r>
            <a:r>
              <a:rPr lang="fa-IR" altLang="fa-IR">
                <a:cs typeface="B Nazanin" panose="00000400000000000000" pitchFamily="2" charset="-78"/>
              </a:rPr>
              <a:t> </a:t>
            </a:r>
            <a:r>
              <a:rPr lang="ar-SA" altLang="fa-IR">
                <a:cs typeface="B Nazanin" panose="00000400000000000000" pitchFamily="2" charset="-78"/>
              </a:rPr>
              <a:t>ها، ضوابط خدمات شهري مانند شبكه</a:t>
            </a:r>
            <a:r>
              <a:rPr lang="fa-IR" altLang="fa-IR">
                <a:cs typeface="B Nazanin" panose="00000400000000000000" pitchFamily="2" charset="-78"/>
              </a:rPr>
              <a:t> </a:t>
            </a:r>
            <a:r>
              <a:rPr lang="ar-SA" altLang="fa-IR">
                <a:cs typeface="B Nazanin" panose="00000400000000000000" pitchFamily="2" charset="-78"/>
              </a:rPr>
              <a:t>آب، فاضل</a:t>
            </a:r>
            <a:r>
              <a:rPr lang="fa-IR" altLang="fa-IR">
                <a:cs typeface="B Nazanin" panose="00000400000000000000" pitchFamily="2" charset="-78"/>
              </a:rPr>
              <a:t>اب</a:t>
            </a:r>
            <a:r>
              <a:rPr lang="ar-SA" altLang="fa-IR">
                <a:cs typeface="B Nazanin" panose="00000400000000000000" pitchFamily="2" charset="-78"/>
              </a:rPr>
              <a:t>، برق و</a:t>
            </a:r>
            <a:r>
              <a:rPr lang="en-US" altLang="fa-IR">
                <a:cs typeface="B Nazanin" panose="00000400000000000000" pitchFamily="2" charset="-78"/>
              </a:rPr>
              <a:t> ...</a:t>
            </a:r>
            <a:r>
              <a:rPr lang="ar-SA" altLang="fa-IR">
                <a:cs typeface="B Nazanin" panose="00000400000000000000" pitchFamily="2" charset="-78"/>
              </a:rPr>
              <a:t>، ضوابط منظر سازي و ساخت بستر سايت ها مي شود</a:t>
            </a:r>
            <a:r>
              <a:rPr lang="en-US" altLang="fa-IR">
                <a:cs typeface="B Nazanin" panose="00000400000000000000" pitchFamily="2" charset="-78"/>
              </a:rPr>
              <a:t>.</a:t>
            </a:r>
          </a:p>
          <a:p>
            <a:pPr algn="just" rtl="1" eaLnBrk="1" hangingPunct="1"/>
            <a:r>
              <a:rPr lang="ar-SA" altLang="fa-IR">
                <a:solidFill>
                  <a:srgbClr val="C00000"/>
                </a:solidFill>
                <a:cs typeface="B Nazanin" panose="00000400000000000000" pitchFamily="2" charset="-78"/>
              </a:rPr>
              <a:t>ضوابط فرم شهري</a:t>
            </a:r>
            <a:r>
              <a:rPr lang="ar-SA" altLang="fa-IR">
                <a:cs typeface="B Nazanin" panose="00000400000000000000" pitchFamily="2" charset="-78"/>
              </a:rPr>
              <a:t>، به نحوه شبكه بندي زمين، درصد فضاهاي باز، نحوه شكل گيري توده و فضا، محل و نحوه قرارگيري ساختمان هاي اصلي، محل پارك اتومبيل ها و</a:t>
            </a:r>
            <a:r>
              <a:rPr lang="en-US" altLang="fa-IR">
                <a:cs typeface="B Nazanin" panose="00000400000000000000" pitchFamily="2" charset="-78"/>
              </a:rPr>
              <a:t>... </a:t>
            </a:r>
            <a:r>
              <a:rPr lang="ar-SA" altLang="fa-IR">
                <a:cs typeface="B Nazanin" panose="00000400000000000000" pitchFamily="2" charset="-78"/>
              </a:rPr>
              <a:t>مي پردازد</a:t>
            </a:r>
            <a:r>
              <a:rPr lang="en-US" altLang="fa-IR">
                <a:cs typeface="B Nazanin" panose="00000400000000000000" pitchFamily="2" charset="-78"/>
              </a:rPr>
              <a:t>. </a:t>
            </a:r>
            <a:r>
              <a:rPr lang="ar-SA" altLang="fa-IR">
                <a:solidFill>
                  <a:srgbClr val="C00000"/>
                </a:solidFill>
                <a:cs typeface="B Nazanin" panose="00000400000000000000" pitchFamily="2" charset="-78"/>
              </a:rPr>
              <a:t>ضوابط معماري </a:t>
            </a:r>
            <a:r>
              <a:rPr lang="ar-SA" altLang="fa-IR">
                <a:cs typeface="B Nazanin" panose="00000400000000000000" pitchFamily="2" charset="-78"/>
              </a:rPr>
              <a:t>، به نوع مصالح، شكل سقف ها، جزئيات درها، پنجره ها و</a:t>
            </a:r>
            <a:r>
              <a:rPr lang="en-US" altLang="fa-IR">
                <a:cs typeface="B Nazanin" panose="00000400000000000000" pitchFamily="2" charset="-78"/>
              </a:rPr>
              <a:t> ...</a:t>
            </a:r>
            <a:r>
              <a:rPr lang="ar-SA" altLang="fa-IR">
                <a:cs typeface="B Nazanin" panose="00000400000000000000" pitchFamily="2" charset="-78"/>
              </a:rPr>
              <a:t>اشاره مي كند</a:t>
            </a:r>
            <a:r>
              <a:rPr lang="fa-IR" altLang="fa-IR">
                <a:cs typeface="B Nazanin" panose="00000400000000000000" pitchFamily="2" charset="-78"/>
              </a:rPr>
              <a:t> </a:t>
            </a:r>
            <a:r>
              <a:rPr lang="ar-SA" altLang="fa-IR">
                <a:cs typeface="B Nazanin" panose="00000400000000000000" pitchFamily="2" charset="-78"/>
              </a:rPr>
              <a:t>و بالاخره ضوابط فضاهاي عمومي، مبلمان خيابان، ميدان مركزي، پارك ها و باغ ها و كيفيت كاشت و گونه گياهان و</a:t>
            </a:r>
            <a:r>
              <a:rPr lang="en-US" altLang="fa-IR">
                <a:cs typeface="B Nazanin" panose="00000400000000000000" pitchFamily="2" charset="-78"/>
              </a:rPr>
              <a:t> ... </a:t>
            </a:r>
            <a:r>
              <a:rPr lang="ar-SA" altLang="fa-IR">
                <a:cs typeface="B Nazanin" panose="00000400000000000000" pitchFamily="2" charset="-78"/>
              </a:rPr>
              <a:t>را شرح مي دهد</a:t>
            </a:r>
            <a:r>
              <a:rPr lang="en-US" altLang="fa-IR">
                <a:cs typeface="B Nazanin" panose="00000400000000000000" pitchFamily="2" charset="-78"/>
              </a:rPr>
              <a:t>. </a:t>
            </a:r>
            <a:r>
              <a:rPr lang="ar-SA" altLang="fa-IR">
                <a:cs typeface="B Nazanin" panose="00000400000000000000" pitchFamily="2" charset="-78"/>
              </a:rPr>
              <a:t>دهكده هاي شهري همچنين مي بايست ضوابطي در باب آلودگي هوا، آب ، نحوه دفع زباله و فاضلاب، مصرف بهينه انرژي، تميز كردن خيابان، زيست بوم و حيات وحش محدوده داشته باشند.</a:t>
            </a:r>
            <a:endParaRPr lang="en-US" altLang="fa-IR">
              <a:cs typeface="B Nazanin" panose="00000400000000000000" pitchFamily="2" charset="-78"/>
            </a:endParaRPr>
          </a:p>
          <a:p>
            <a:pPr algn="just" rtl="1" eaLnBrk="1" hangingPunct="1"/>
            <a:r>
              <a:rPr lang="ar-SA" altLang="fa-IR">
                <a:cs typeface="B Nazanin" panose="00000400000000000000" pitchFamily="2" charset="-78"/>
              </a:rPr>
              <a:t>(</a:t>
            </a:r>
            <a:r>
              <a:rPr lang="en-US" altLang="fa-IR">
                <a:cs typeface="B Nazanin" panose="00000400000000000000" pitchFamily="2" charset="-78"/>
              </a:rPr>
              <a:t>(Urban Villages Forum,1998: 86</a:t>
            </a:r>
            <a:r>
              <a:rPr lang="ar-SA" altLang="fa-IR">
                <a:cs typeface="B Nazanin" panose="00000400000000000000" pitchFamily="2" charset="-78"/>
              </a:rPr>
              <a:t>.</a:t>
            </a:r>
            <a:endParaRPr lang="en-US" altLang="fa-IR">
              <a:cs typeface="B Nazanin" panose="00000400000000000000" pitchFamily="2" charset="-78"/>
            </a:endParaRPr>
          </a:p>
        </p:txBody>
      </p:sp>
      <p:sp>
        <p:nvSpPr>
          <p:cNvPr id="6" name="Rectangle 5"/>
          <p:cNvSpPr/>
          <p:nvPr/>
        </p:nvSpPr>
        <p:spPr>
          <a:xfrm>
            <a:off x="838200" y="5715000"/>
            <a:ext cx="1504950" cy="369888"/>
          </a:xfrm>
          <a:prstGeom prst="rect">
            <a:avLst/>
          </a:prstGeom>
        </p:spPr>
        <p:txBody>
          <a:bodyPr wrap="none">
            <a:spAutoFit/>
          </a:bodyPr>
          <a:lstStyle/>
          <a:p>
            <a:pPr eaLnBrk="1" fontAlgn="auto" hangingPunct="1">
              <a:spcBef>
                <a:spcPts val="0"/>
              </a:spcBef>
              <a:spcAft>
                <a:spcPts val="0"/>
              </a:spcAft>
              <a:defRPr/>
            </a:pPr>
            <a:r>
              <a:rPr lang="en-US" dirty="0">
                <a:latin typeface="+mj-lt"/>
              </a:rPr>
              <a:t>Urban village</a:t>
            </a:r>
            <a:r>
              <a:rPr lang="fa-IR" dirty="0">
                <a:latin typeface="+mj-lt"/>
              </a:rPr>
              <a:t> </a:t>
            </a:r>
            <a:endParaRPr lang="en-US" dirty="0">
              <a:latin typeface="+mj-lt"/>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867400"/>
            <a:ext cx="1371600" cy="304800"/>
          </a:xfrm>
        </p:spPr>
        <p:txBody>
          <a:bodyPr rtlCol="0">
            <a:normAutofit fontScale="90000"/>
          </a:bodyPr>
          <a:lstStyle/>
          <a:p>
            <a:pPr fontAlgn="auto">
              <a:spcAft>
                <a:spcPts val="0"/>
              </a:spcAft>
              <a:defRPr/>
            </a:pPr>
            <a:r>
              <a:rPr lang="en-US" sz="1800" dirty="0">
                <a:solidFill>
                  <a:schemeClr val="tx1">
                    <a:lumMod val="85000"/>
                    <a:lumOff val="15000"/>
                  </a:schemeClr>
                </a:solidFill>
              </a:rPr>
              <a:t>Urban village</a:t>
            </a:r>
            <a:r>
              <a:rPr lang="fa-IR" sz="1800" dirty="0">
                <a:solidFill>
                  <a:schemeClr val="tx1">
                    <a:lumMod val="85000"/>
                    <a:lumOff val="15000"/>
                  </a:schemeClr>
                </a:solidFill>
              </a:rPr>
              <a:t> </a:t>
            </a:r>
            <a:endParaRPr lang="en-US" sz="1800" dirty="0">
              <a:solidFill>
                <a:schemeClr val="tx1">
                  <a:lumMod val="85000"/>
                  <a:lumOff val="15000"/>
                </a:schemeClr>
              </a:solidFill>
            </a:endParaRPr>
          </a:p>
        </p:txBody>
      </p:sp>
      <p:sp>
        <p:nvSpPr>
          <p:cNvPr id="5" name="Rectangle 1"/>
          <p:cNvSpPr>
            <a:spLocks noChangeArrowheads="1"/>
          </p:cNvSpPr>
          <p:nvPr/>
        </p:nvSpPr>
        <p:spPr bwMode="auto">
          <a:xfrm>
            <a:off x="4114800" y="547688"/>
            <a:ext cx="4144963" cy="4800600"/>
          </a:xfrm>
          <a:prstGeom prst="rect">
            <a:avLst/>
          </a:prstGeom>
          <a:noFill/>
          <a:ln>
            <a:noFill/>
          </a:ln>
          <a:effectLst/>
        </p:spPr>
        <p:txBody>
          <a:bodyPr anchor="ctr">
            <a:spAutoFit/>
          </a:bodyPr>
          <a:lstStyle/>
          <a:p>
            <a:pPr algn="justLow" rtl="1" eaLnBrk="1" hangingPunct="1">
              <a:defRPr/>
            </a:pPr>
            <a:r>
              <a:rPr lang="fa-IR" sz="2400" b="1" dirty="0">
                <a:latin typeface="Calibri" pitchFamily="34" charset="0"/>
                <a:ea typeface="Calibri" pitchFamily="34" charset="0"/>
                <a:cs typeface="B Nazanin" pitchFamily="2" charset="-78"/>
              </a:rPr>
              <a:t>الگوهای توسعه شهری و مقایسه دهکده شهری با توسعه شهری پایدار </a:t>
            </a:r>
          </a:p>
          <a:p>
            <a:pPr algn="justLow" rtl="1" eaLnBrk="1" hangingPunct="1">
              <a:defRPr/>
            </a:pPr>
            <a:endParaRPr lang="en-US" sz="2400" dirty="0">
              <a:latin typeface="Arial" pitchFamily="34" charset="0"/>
              <a:cs typeface="B Nazanin" pitchFamily="2" charset="-78"/>
            </a:endParaRPr>
          </a:p>
          <a:p>
            <a:pPr algn="justLow" rtl="1">
              <a:defRPr/>
            </a:pPr>
            <a:r>
              <a:rPr lang="fa-IR" dirty="0">
                <a:latin typeface="Calibri" pitchFamily="34" charset="0"/>
                <a:ea typeface="Calibri" pitchFamily="34" charset="0"/>
                <a:cs typeface="B Nazanin" pitchFamily="2" charset="-78"/>
              </a:rPr>
              <a:t>الگوهای توسعه که در چند دهه اخیر مطرح شده ، طی زمان و در کشورهای مختلفی مطرح شده اند .اما این الگوها در حل مسایل ، نقاط مشترک فراوان دارند . در بسیاری از از اهداف و اصول مشترک هستند . در جدول زیر اصول مشترک این الگوها مورد بررسی قرار گرفته اند. همانطور که از جدول مشخص است الگوهای </a:t>
            </a:r>
            <a:r>
              <a:rPr lang="fa-IR" i="1" dirty="0">
                <a:latin typeface="Calibri" pitchFamily="34" charset="0"/>
                <a:ea typeface="Calibri" pitchFamily="34" charset="0"/>
                <a:cs typeface="B Nazanin" pitchFamily="2" charset="-78"/>
              </a:rPr>
              <a:t>توسعه پایدار </a:t>
            </a:r>
            <a:r>
              <a:rPr lang="fa-IR" dirty="0">
                <a:latin typeface="Calibri" pitchFamily="34" charset="0"/>
                <a:ea typeface="Calibri" pitchFamily="34" charset="0"/>
                <a:cs typeface="B Nazanin" pitchFamily="2" charset="-78"/>
              </a:rPr>
              <a:t>، </a:t>
            </a:r>
            <a:r>
              <a:rPr lang="fa-IR" i="1" dirty="0">
                <a:latin typeface="Calibri" pitchFamily="34" charset="0"/>
                <a:ea typeface="Calibri" pitchFamily="34" charset="0"/>
                <a:cs typeface="B Nazanin" pitchFamily="2" charset="-78"/>
              </a:rPr>
              <a:t>نوشهرسازی</a:t>
            </a:r>
            <a:r>
              <a:rPr lang="fa-IR" dirty="0">
                <a:latin typeface="Calibri" pitchFamily="34" charset="0"/>
                <a:ea typeface="Calibri" pitchFamily="34" charset="0"/>
                <a:cs typeface="B Nazanin" pitchFamily="2" charset="-78"/>
              </a:rPr>
              <a:t> ، </a:t>
            </a:r>
            <a:r>
              <a:rPr lang="fa-IR" i="1" dirty="0">
                <a:latin typeface="Calibri" pitchFamily="34" charset="0"/>
                <a:ea typeface="Calibri" pitchFamily="34" charset="0"/>
                <a:cs typeface="B Nazanin" pitchFamily="2" charset="-78"/>
              </a:rPr>
              <a:t>رشد هوشمند</a:t>
            </a:r>
            <a:r>
              <a:rPr lang="fa-IR" dirty="0">
                <a:latin typeface="Calibri" pitchFamily="34" charset="0"/>
                <a:ea typeface="Calibri" pitchFamily="34" charset="0"/>
                <a:cs typeface="B Nazanin" pitchFamily="2" charset="-78"/>
              </a:rPr>
              <a:t> ، </a:t>
            </a:r>
            <a:r>
              <a:rPr lang="fa-IR" i="1" dirty="0">
                <a:latin typeface="Calibri" pitchFamily="34" charset="0"/>
                <a:ea typeface="Calibri" pitchFamily="34" charset="0"/>
                <a:cs typeface="B Nazanin" pitchFamily="2" charset="-78"/>
              </a:rPr>
              <a:t>شهر فشرده </a:t>
            </a:r>
            <a:r>
              <a:rPr lang="fa-IR" dirty="0">
                <a:latin typeface="Calibri" pitchFamily="34" charset="0"/>
                <a:ea typeface="Calibri" pitchFamily="34" charset="0"/>
                <a:cs typeface="B Nazanin" pitchFamily="2" charset="-78"/>
              </a:rPr>
              <a:t>و </a:t>
            </a:r>
            <a:r>
              <a:rPr lang="fa-IR" i="1" dirty="0">
                <a:latin typeface="Calibri" pitchFamily="34" charset="0"/>
                <a:ea typeface="Calibri" pitchFamily="34" charset="0"/>
                <a:cs typeface="B Nazanin" pitchFamily="2" charset="-78"/>
              </a:rPr>
              <a:t>دهکده شهری </a:t>
            </a:r>
            <a:r>
              <a:rPr lang="fa-IR" dirty="0">
                <a:latin typeface="Calibri" pitchFamily="34" charset="0"/>
                <a:ea typeface="Calibri" pitchFamily="34" charset="0"/>
                <a:cs typeface="B Nazanin" pitchFamily="2" charset="-78"/>
              </a:rPr>
              <a:t>همگی بر </a:t>
            </a:r>
            <a:r>
              <a:rPr lang="fa-IR" dirty="0">
                <a:solidFill>
                  <a:schemeClr val="accent5">
                    <a:lumMod val="75000"/>
                  </a:schemeClr>
                </a:solidFill>
                <a:latin typeface="Calibri" pitchFamily="34" charset="0"/>
                <a:ea typeface="Calibri" pitchFamily="34" charset="0"/>
                <a:cs typeface="B Nazanin" pitchFamily="2" charset="-78"/>
              </a:rPr>
              <a:t>تراکم بالا </a:t>
            </a:r>
            <a:r>
              <a:rPr lang="fa-IR" dirty="0">
                <a:latin typeface="Calibri" pitchFamily="34" charset="0"/>
                <a:ea typeface="Calibri" pitchFamily="34" charset="0"/>
                <a:cs typeface="B Nazanin" pitchFamily="2" charset="-78"/>
              </a:rPr>
              <a:t>، </a:t>
            </a:r>
            <a:r>
              <a:rPr lang="fa-IR" dirty="0">
                <a:solidFill>
                  <a:schemeClr val="accent5">
                    <a:lumMod val="75000"/>
                  </a:schemeClr>
                </a:solidFill>
                <a:latin typeface="Calibri" pitchFamily="34" charset="0"/>
                <a:ea typeface="Calibri" pitchFamily="34" charset="0"/>
                <a:cs typeface="B Nazanin" pitchFamily="2" charset="-78"/>
              </a:rPr>
              <a:t>دسترسی مطلوب</a:t>
            </a:r>
            <a:r>
              <a:rPr lang="fa-IR" dirty="0">
                <a:latin typeface="Calibri" pitchFamily="34" charset="0"/>
                <a:ea typeface="Calibri" pitchFamily="34" charset="0"/>
                <a:cs typeface="B Nazanin" pitchFamily="2" charset="-78"/>
              </a:rPr>
              <a:t> به تسهیلات و خدمات ،بکارگیری </a:t>
            </a:r>
            <a:r>
              <a:rPr lang="fa-IR" dirty="0">
                <a:solidFill>
                  <a:schemeClr val="accent5">
                    <a:lumMod val="75000"/>
                  </a:schemeClr>
                </a:solidFill>
                <a:latin typeface="Calibri" pitchFamily="34" charset="0"/>
                <a:ea typeface="Calibri" pitchFamily="34" charset="0"/>
                <a:cs typeface="B Nazanin" pitchFamily="2" charset="-78"/>
              </a:rPr>
              <a:t>کاربری مختلط </a:t>
            </a:r>
            <a:r>
              <a:rPr lang="fa-IR" dirty="0">
                <a:latin typeface="Calibri" pitchFamily="34" charset="0"/>
                <a:ea typeface="Calibri" pitchFamily="34" charset="0"/>
                <a:cs typeface="B Nazanin" pitchFamily="2" charset="-78"/>
              </a:rPr>
              <a:t>و </a:t>
            </a:r>
            <a:r>
              <a:rPr lang="fa-IR" dirty="0">
                <a:solidFill>
                  <a:schemeClr val="accent5">
                    <a:lumMod val="75000"/>
                  </a:schemeClr>
                </a:solidFill>
                <a:latin typeface="Calibri" pitchFamily="34" charset="0"/>
                <a:ea typeface="Calibri" pitchFamily="34" charset="0"/>
                <a:cs typeface="B Nazanin" pitchFamily="2" charset="-78"/>
              </a:rPr>
              <a:t>پیاده مدار </a:t>
            </a:r>
            <a:r>
              <a:rPr lang="fa-IR" dirty="0">
                <a:latin typeface="Calibri" pitchFamily="34" charset="0"/>
                <a:ea typeface="Calibri" pitchFamily="34" charset="0"/>
                <a:cs typeface="B Nazanin" pitchFamily="2" charset="-78"/>
              </a:rPr>
              <a:t>بودن در سطح محله تاکید دارند . در این میان الگوی نو شهرسازی ، رشد هوشمند و دهکده شهری علاوه بر اصول سه گانه اولیه ، </a:t>
            </a:r>
            <a:r>
              <a:rPr lang="fa-IR" dirty="0">
                <a:effectLst>
                  <a:outerShdw blurRad="38100" dist="38100" dir="2700000" algn="tl">
                    <a:srgbClr val="000000">
                      <a:alpha val="43137"/>
                    </a:srgbClr>
                  </a:outerShdw>
                </a:effectLst>
                <a:latin typeface="Calibri" pitchFamily="34" charset="0"/>
                <a:ea typeface="Calibri" pitchFamily="34" charset="0"/>
                <a:cs typeface="B Nazanin" pitchFamily="2" charset="-78"/>
              </a:rPr>
              <a:t>ارتقا حیات اجتماعی </a:t>
            </a:r>
            <a:r>
              <a:rPr lang="fa-IR" dirty="0">
                <a:latin typeface="Calibri" pitchFamily="34" charset="0"/>
                <a:ea typeface="Calibri" pitchFamily="34" charset="0"/>
                <a:cs typeface="B Nazanin" pitchFamily="2" charset="-78"/>
              </a:rPr>
              <a:t>جوامع و محلات را نیز در دستور کار خود قرار داده اند .</a:t>
            </a:r>
            <a:endParaRPr lang="en-US" dirty="0">
              <a:latin typeface="Arial" pitchFamily="34" charset="0"/>
              <a:cs typeface="B Nazanin" pitchFamily="2" charset="-78"/>
            </a:endParaRPr>
          </a:p>
        </p:txBody>
      </p:sp>
      <p:pic>
        <p:nvPicPr>
          <p:cNvPr id="6" name="Picture 5"/>
          <p:cNvPicPr>
            <a:picLocks noChangeAspect="1"/>
          </p:cNvPicPr>
          <p:nvPr/>
        </p:nvPicPr>
        <p:blipFill>
          <a:blip r:embed="rId2" cstate="print"/>
          <a:stretch>
            <a:fillRect/>
          </a:stretch>
        </p:blipFill>
        <p:spPr>
          <a:xfrm>
            <a:off x="228600" y="557213"/>
            <a:ext cx="2514600" cy="31273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3" cstate="print"/>
          <a:stretch>
            <a:fillRect/>
          </a:stretch>
        </p:blipFill>
        <p:spPr>
          <a:xfrm>
            <a:off x="152400" y="3886200"/>
            <a:ext cx="2855913" cy="1905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noChangeArrowheads="1"/>
          </p:cNvSpPr>
          <p:nvPr>
            <p:ph type="title"/>
          </p:nvPr>
        </p:nvSpPr>
        <p:spPr/>
        <p:txBody>
          <a:bodyPr/>
          <a:lstStyle/>
          <a:p>
            <a:r>
              <a:rPr lang="en-US" altLang="fa-IR" sz="1800" smtClean="0">
                <a:cs typeface="B Homa" panose="00000400000000000000" pitchFamily="2" charset="-78"/>
              </a:rPr>
              <a:t>Urban village</a:t>
            </a:r>
            <a:r>
              <a:rPr lang="fa-IR" altLang="fa-IR" sz="1800" smtClean="0">
                <a:cs typeface="B Homa" panose="00000400000000000000" pitchFamily="2" charset="-78"/>
              </a:rPr>
              <a:t> </a:t>
            </a:r>
            <a:endParaRPr lang="en-US" altLang="fa-IR" sz="1800" smtClean="0">
              <a:cs typeface="B Homa" panose="00000400000000000000" pitchFamily="2" charset="-78"/>
            </a:endParaRPr>
          </a:p>
        </p:txBody>
      </p:sp>
      <p:pic>
        <p:nvPicPr>
          <p:cNvPr id="4" name="Picture 3"/>
          <p:cNvPicPr>
            <a:picLocks noChangeAspect="1"/>
          </p:cNvPicPr>
          <p:nvPr/>
        </p:nvPicPr>
        <p:blipFill>
          <a:blip r:embed="rId2" cstate="print"/>
          <a:stretch>
            <a:fillRect/>
          </a:stretch>
        </p:blipFill>
        <p:spPr>
          <a:xfrm>
            <a:off x="304800" y="2057400"/>
            <a:ext cx="2057400" cy="304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9700" name="Content Placeholder 4"/>
          <p:cNvSpPr>
            <a:spLocks noGrp="1" noChangeArrowheads="1"/>
          </p:cNvSpPr>
          <p:nvPr>
            <p:ph idx="1"/>
          </p:nvPr>
        </p:nvSpPr>
        <p:spPr/>
        <p:txBody>
          <a:bodyPr/>
          <a:lstStyle/>
          <a:p>
            <a:r>
              <a:rPr lang="fa-IR" altLang="fa-IR" smtClean="0"/>
              <a:t> </a:t>
            </a:r>
            <a:endParaRPr lang="en-US" altLang="fa-IR" smtClean="0"/>
          </a:p>
        </p:txBody>
      </p:sp>
      <p:graphicFrame>
        <p:nvGraphicFramePr>
          <p:cNvPr id="6" name="Table 5"/>
          <p:cNvGraphicFramePr>
            <a:graphicFrameLocks noGrp="1"/>
          </p:cNvGraphicFramePr>
          <p:nvPr/>
        </p:nvGraphicFramePr>
        <p:xfrm>
          <a:off x="2514602" y="1066800"/>
          <a:ext cx="6400798" cy="4648201"/>
        </p:xfrm>
        <a:graphic>
          <a:graphicData uri="http://schemas.openxmlformats.org/drawingml/2006/table">
            <a:tbl>
              <a:tblPr rtl="1" firstRow="1" firstCol="1" bandRow="1">
                <a:tableStyleId>{5C22544A-7EE6-4342-B048-85BDC9FD1C3A}</a:tableStyleId>
              </a:tblPr>
              <a:tblGrid>
                <a:gridCol w="1280026"/>
                <a:gridCol w="1280026"/>
                <a:gridCol w="1280026"/>
                <a:gridCol w="1280026"/>
                <a:gridCol w="1280694"/>
              </a:tblGrid>
              <a:tr h="1439552">
                <a:tc>
                  <a:txBody>
                    <a:bodyPr/>
                    <a:lstStyle/>
                    <a:p>
                      <a:pPr marL="0" marR="0" algn="ctr" rtl="1">
                        <a:lnSpc>
                          <a:spcPct val="115000"/>
                        </a:lnSpc>
                        <a:spcBef>
                          <a:spcPts val="0"/>
                        </a:spcBef>
                        <a:spcAft>
                          <a:spcPts val="0"/>
                        </a:spcAft>
                      </a:pPr>
                      <a:r>
                        <a:rPr lang="fa-IR" sz="1200" dirty="0">
                          <a:effectLst/>
                          <a:cs typeface="B Homa" pitchFamily="2" charset="-78"/>
                        </a:rPr>
                        <a:t> </a:t>
                      </a:r>
                      <a:endParaRPr lang="en-US" sz="1200" dirty="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dirty="0">
                          <a:effectLst/>
                          <a:cs typeface="B Homa" pitchFamily="2" charset="-78"/>
                        </a:rPr>
                        <a:t>فشردگی</a:t>
                      </a:r>
                      <a:endParaRPr lang="en-US" sz="1200" dirty="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dirty="0">
                          <a:effectLst/>
                          <a:cs typeface="B Homa" pitchFamily="2" charset="-78"/>
                        </a:rPr>
                        <a:t>کاربری مختلط</a:t>
                      </a:r>
                      <a:endParaRPr lang="en-US" sz="1200" dirty="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dirty="0">
                          <a:effectLst/>
                          <a:cs typeface="B Homa" pitchFamily="2" charset="-78"/>
                        </a:rPr>
                        <a:t>دسترسی مناسب به خدمات و تسهیلات در چارچوب حرکت پیاده</a:t>
                      </a:r>
                      <a:endParaRPr lang="en-US" sz="1200" dirty="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a:effectLst/>
                          <a:cs typeface="B Homa" pitchFamily="2" charset="-78"/>
                        </a:rPr>
                        <a:t>ارتقا حیات اجتماعی</a:t>
                      </a:r>
                      <a:endParaRPr lang="en-US" sz="1200">
                        <a:effectLst/>
                        <a:latin typeface="Calibri"/>
                        <a:ea typeface="Calibri"/>
                        <a:cs typeface="B Homa" pitchFamily="2" charset="-78"/>
                      </a:endParaRPr>
                    </a:p>
                  </a:txBody>
                  <a:tcPr marL="68580" marR="68580" marT="0" marB="0" anchor="ctr"/>
                </a:tc>
              </a:tr>
              <a:tr h="682766">
                <a:tc>
                  <a:txBody>
                    <a:bodyPr/>
                    <a:lstStyle/>
                    <a:p>
                      <a:pPr marL="0" marR="0" algn="ctr" rtl="1">
                        <a:lnSpc>
                          <a:spcPct val="115000"/>
                        </a:lnSpc>
                        <a:spcBef>
                          <a:spcPts val="0"/>
                        </a:spcBef>
                        <a:spcAft>
                          <a:spcPts val="0"/>
                        </a:spcAft>
                      </a:pPr>
                      <a:r>
                        <a:rPr lang="fa-IR" sz="1200" dirty="0">
                          <a:effectLst/>
                          <a:cs typeface="B Homa" pitchFamily="2" charset="-78"/>
                        </a:rPr>
                        <a:t>توسعه پایدار</a:t>
                      </a:r>
                      <a:endParaRPr lang="en-US" sz="1200" dirty="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dirty="0">
                          <a:effectLst/>
                          <a:cs typeface="B Homa" pitchFamily="2" charset="-78"/>
                        </a:rPr>
                        <a:t>*</a:t>
                      </a:r>
                      <a:endParaRPr lang="en-US" sz="1200" dirty="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a:effectLst/>
                          <a:cs typeface="B Homa" pitchFamily="2" charset="-78"/>
                        </a:rPr>
                        <a:t>*</a:t>
                      </a:r>
                      <a:endParaRPr lang="en-US" sz="120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dirty="0">
                          <a:effectLst/>
                          <a:cs typeface="B Homa" pitchFamily="2" charset="-78"/>
                        </a:rPr>
                        <a:t>*</a:t>
                      </a:r>
                      <a:endParaRPr lang="en-US" sz="1200" dirty="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a:effectLst/>
                          <a:cs typeface="B Homa" pitchFamily="2" charset="-78"/>
                        </a:rPr>
                        <a:t> </a:t>
                      </a:r>
                      <a:endParaRPr lang="en-US" sz="1200">
                        <a:effectLst/>
                        <a:latin typeface="Calibri"/>
                        <a:ea typeface="Calibri"/>
                        <a:cs typeface="B Homa" pitchFamily="2" charset="-78"/>
                      </a:endParaRPr>
                    </a:p>
                  </a:txBody>
                  <a:tcPr marL="68580" marR="68580" marT="0" marB="0" anchor="ctr"/>
                </a:tc>
              </a:tr>
              <a:tr h="651972">
                <a:tc>
                  <a:txBody>
                    <a:bodyPr/>
                    <a:lstStyle/>
                    <a:p>
                      <a:pPr marL="0" marR="0" algn="ctr" rtl="1">
                        <a:lnSpc>
                          <a:spcPct val="115000"/>
                        </a:lnSpc>
                        <a:spcBef>
                          <a:spcPts val="0"/>
                        </a:spcBef>
                        <a:spcAft>
                          <a:spcPts val="0"/>
                        </a:spcAft>
                      </a:pPr>
                      <a:r>
                        <a:rPr lang="fa-IR" sz="1200" dirty="0">
                          <a:effectLst/>
                          <a:cs typeface="B Homa" pitchFamily="2" charset="-78"/>
                        </a:rPr>
                        <a:t>نوشهرسازان</a:t>
                      </a:r>
                      <a:endParaRPr lang="en-US" sz="1200" dirty="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a:effectLst/>
                          <a:cs typeface="B Homa" pitchFamily="2" charset="-78"/>
                        </a:rPr>
                        <a:t>*</a:t>
                      </a:r>
                      <a:endParaRPr lang="en-US" sz="120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a:effectLst/>
                          <a:cs typeface="B Homa" pitchFamily="2" charset="-78"/>
                        </a:rPr>
                        <a:t>*</a:t>
                      </a:r>
                      <a:endParaRPr lang="en-US" sz="120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dirty="0">
                          <a:effectLst/>
                          <a:cs typeface="B Homa" pitchFamily="2" charset="-78"/>
                        </a:rPr>
                        <a:t>*</a:t>
                      </a:r>
                      <a:endParaRPr lang="en-US" sz="1200" dirty="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a:effectLst/>
                          <a:cs typeface="B Homa" pitchFamily="2" charset="-78"/>
                        </a:rPr>
                        <a:t>*</a:t>
                      </a:r>
                      <a:endParaRPr lang="en-US" sz="1200">
                        <a:effectLst/>
                        <a:latin typeface="Calibri"/>
                        <a:ea typeface="Calibri"/>
                        <a:cs typeface="B Homa" pitchFamily="2" charset="-78"/>
                      </a:endParaRPr>
                    </a:p>
                  </a:txBody>
                  <a:tcPr marL="68580" marR="68580" marT="0" marB="0" anchor="ctr"/>
                </a:tc>
              </a:tr>
              <a:tr h="782366">
                <a:tc>
                  <a:txBody>
                    <a:bodyPr/>
                    <a:lstStyle/>
                    <a:p>
                      <a:pPr marL="0" marR="0" algn="ctr" rtl="1">
                        <a:lnSpc>
                          <a:spcPct val="115000"/>
                        </a:lnSpc>
                        <a:spcBef>
                          <a:spcPts val="0"/>
                        </a:spcBef>
                        <a:spcAft>
                          <a:spcPts val="0"/>
                        </a:spcAft>
                      </a:pPr>
                      <a:r>
                        <a:rPr lang="fa-IR" sz="1200" dirty="0">
                          <a:effectLst/>
                          <a:cs typeface="B Homa" pitchFamily="2" charset="-78"/>
                        </a:rPr>
                        <a:t>شهر هوشمند</a:t>
                      </a:r>
                      <a:endParaRPr lang="en-US" sz="1200" dirty="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a:effectLst/>
                          <a:cs typeface="B Homa" pitchFamily="2" charset="-78"/>
                        </a:rPr>
                        <a:t>*</a:t>
                      </a:r>
                      <a:endParaRPr lang="en-US" sz="120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a:effectLst/>
                          <a:cs typeface="B Homa" pitchFamily="2" charset="-78"/>
                        </a:rPr>
                        <a:t>*</a:t>
                      </a:r>
                      <a:endParaRPr lang="en-US" sz="120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dirty="0">
                          <a:effectLst/>
                          <a:cs typeface="B Homa" pitchFamily="2" charset="-78"/>
                        </a:rPr>
                        <a:t>*</a:t>
                      </a:r>
                      <a:endParaRPr lang="en-US" sz="1200" dirty="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a:effectLst/>
                          <a:cs typeface="B Homa" pitchFamily="2" charset="-78"/>
                        </a:rPr>
                        <a:t>*</a:t>
                      </a:r>
                      <a:endParaRPr lang="en-US" sz="1200">
                        <a:effectLst/>
                        <a:latin typeface="Calibri"/>
                        <a:ea typeface="Calibri"/>
                        <a:cs typeface="B Homa" pitchFamily="2" charset="-78"/>
                      </a:endParaRPr>
                    </a:p>
                  </a:txBody>
                  <a:tcPr marL="68580" marR="68580" marT="0" marB="0" anchor="ctr"/>
                </a:tc>
              </a:tr>
              <a:tr h="569967">
                <a:tc>
                  <a:txBody>
                    <a:bodyPr/>
                    <a:lstStyle/>
                    <a:p>
                      <a:pPr marL="0" marR="0" algn="ctr" rtl="1">
                        <a:lnSpc>
                          <a:spcPct val="115000"/>
                        </a:lnSpc>
                        <a:spcBef>
                          <a:spcPts val="0"/>
                        </a:spcBef>
                        <a:spcAft>
                          <a:spcPts val="0"/>
                        </a:spcAft>
                      </a:pPr>
                      <a:r>
                        <a:rPr lang="fa-IR" sz="1200">
                          <a:effectLst/>
                          <a:cs typeface="B Homa" pitchFamily="2" charset="-78"/>
                        </a:rPr>
                        <a:t>شهر فشرده</a:t>
                      </a:r>
                      <a:endParaRPr lang="en-US" sz="120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dirty="0">
                          <a:effectLst/>
                          <a:cs typeface="B Homa" pitchFamily="2" charset="-78"/>
                        </a:rPr>
                        <a:t>*</a:t>
                      </a:r>
                      <a:endParaRPr lang="en-US" sz="1200" dirty="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a:effectLst/>
                          <a:cs typeface="B Homa" pitchFamily="2" charset="-78"/>
                        </a:rPr>
                        <a:t>*</a:t>
                      </a:r>
                      <a:endParaRPr lang="en-US" sz="120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a:effectLst/>
                          <a:cs typeface="B Homa" pitchFamily="2" charset="-78"/>
                        </a:rPr>
                        <a:t>*</a:t>
                      </a:r>
                      <a:endParaRPr lang="en-US" sz="120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dirty="0">
                          <a:effectLst/>
                          <a:cs typeface="B Homa" pitchFamily="2" charset="-78"/>
                        </a:rPr>
                        <a:t> </a:t>
                      </a:r>
                      <a:endParaRPr lang="en-US" sz="1200" dirty="0">
                        <a:effectLst/>
                        <a:latin typeface="Calibri"/>
                        <a:ea typeface="Calibri"/>
                        <a:cs typeface="B Homa" pitchFamily="2" charset="-78"/>
                      </a:endParaRPr>
                    </a:p>
                  </a:txBody>
                  <a:tcPr marL="68580" marR="68580" marT="0" marB="0" anchor="ctr"/>
                </a:tc>
              </a:tr>
              <a:tr h="521578">
                <a:tc>
                  <a:txBody>
                    <a:bodyPr/>
                    <a:lstStyle/>
                    <a:p>
                      <a:pPr marL="0" marR="0" algn="ctr" rtl="1">
                        <a:lnSpc>
                          <a:spcPct val="115000"/>
                        </a:lnSpc>
                        <a:spcBef>
                          <a:spcPts val="0"/>
                        </a:spcBef>
                        <a:spcAft>
                          <a:spcPts val="0"/>
                        </a:spcAft>
                      </a:pPr>
                      <a:r>
                        <a:rPr lang="fa-IR" sz="1200">
                          <a:effectLst/>
                          <a:cs typeface="B Homa" pitchFamily="2" charset="-78"/>
                        </a:rPr>
                        <a:t>دهکده شهری</a:t>
                      </a:r>
                      <a:endParaRPr lang="en-US" sz="120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dirty="0">
                          <a:effectLst/>
                          <a:cs typeface="B Homa" pitchFamily="2" charset="-78"/>
                        </a:rPr>
                        <a:t>*</a:t>
                      </a:r>
                      <a:endParaRPr lang="en-US" sz="1200" dirty="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dirty="0">
                          <a:effectLst/>
                          <a:cs typeface="B Homa" pitchFamily="2" charset="-78"/>
                        </a:rPr>
                        <a:t>*</a:t>
                      </a:r>
                      <a:endParaRPr lang="en-US" sz="1200" dirty="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dirty="0">
                          <a:effectLst/>
                          <a:cs typeface="B Homa" pitchFamily="2" charset="-78"/>
                        </a:rPr>
                        <a:t>*</a:t>
                      </a:r>
                      <a:endParaRPr lang="en-US" sz="1200" dirty="0">
                        <a:effectLst/>
                        <a:latin typeface="Calibri"/>
                        <a:ea typeface="Calibri"/>
                        <a:cs typeface="B Homa" pitchFamily="2" charset="-78"/>
                      </a:endParaRPr>
                    </a:p>
                  </a:txBody>
                  <a:tcPr marL="68580" marR="68580" marT="0" marB="0" anchor="ctr"/>
                </a:tc>
                <a:tc>
                  <a:txBody>
                    <a:bodyPr/>
                    <a:lstStyle/>
                    <a:p>
                      <a:pPr marL="0" marR="0" algn="ctr" rtl="1">
                        <a:lnSpc>
                          <a:spcPct val="115000"/>
                        </a:lnSpc>
                        <a:spcBef>
                          <a:spcPts val="0"/>
                        </a:spcBef>
                        <a:spcAft>
                          <a:spcPts val="0"/>
                        </a:spcAft>
                      </a:pPr>
                      <a:r>
                        <a:rPr lang="fa-IR" sz="1200" dirty="0">
                          <a:effectLst/>
                          <a:cs typeface="B Homa" pitchFamily="2" charset="-78"/>
                        </a:rPr>
                        <a:t>*</a:t>
                      </a:r>
                      <a:endParaRPr lang="en-US" sz="1200" dirty="0">
                        <a:effectLst/>
                        <a:latin typeface="Calibri"/>
                        <a:ea typeface="Calibri"/>
                        <a:cs typeface="B Homa" pitchFamily="2" charset="-78"/>
                      </a:endParaRPr>
                    </a:p>
                  </a:txBody>
                  <a:tcPr marL="68580" marR="68580" marT="0" marB="0" anchor="ctr"/>
                </a:tc>
              </a:tr>
            </a:tbl>
          </a:graphicData>
        </a:graphic>
      </p:graphicFrame>
      <p:sp>
        <p:nvSpPr>
          <p:cNvPr id="29745" name="Rectangle 6"/>
          <p:cNvSpPr>
            <a:spLocks noChangeArrowheads="1"/>
          </p:cNvSpPr>
          <p:nvPr/>
        </p:nvSpPr>
        <p:spPr bwMode="auto">
          <a:xfrm>
            <a:off x="1905000" y="457200"/>
            <a:ext cx="6400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algn="l" rtl="0" fontAlgn="base">
              <a:spcBef>
                <a:spcPct val="0"/>
              </a:spcBef>
              <a:spcAft>
                <a:spcPct val="0"/>
              </a:spcAft>
              <a:defRPr>
                <a:solidFill>
                  <a:schemeClr val="tx1"/>
                </a:solidFill>
                <a:latin typeface="Times New Roman" panose="02020603050405020304" pitchFamily="18" charset="0"/>
              </a:defRPr>
            </a:lvl6pPr>
            <a:lvl7pPr marL="2971800" indent="-228600" algn="l" rtl="0" fontAlgn="base">
              <a:spcBef>
                <a:spcPct val="0"/>
              </a:spcBef>
              <a:spcAft>
                <a:spcPct val="0"/>
              </a:spcAft>
              <a:defRPr>
                <a:solidFill>
                  <a:schemeClr val="tx1"/>
                </a:solidFill>
                <a:latin typeface="Times New Roman" panose="02020603050405020304" pitchFamily="18" charset="0"/>
              </a:defRPr>
            </a:lvl7pPr>
            <a:lvl8pPr marL="3429000" indent="-228600" algn="l" rtl="0" fontAlgn="base">
              <a:spcBef>
                <a:spcPct val="0"/>
              </a:spcBef>
              <a:spcAft>
                <a:spcPct val="0"/>
              </a:spcAft>
              <a:defRPr>
                <a:solidFill>
                  <a:schemeClr val="tx1"/>
                </a:solidFill>
                <a:latin typeface="Times New Roman" panose="02020603050405020304" pitchFamily="18" charset="0"/>
              </a:defRPr>
            </a:lvl8pPr>
            <a:lvl9pPr marL="3886200" indent="-228600" algn="l" rtl="0" fontAlgn="base">
              <a:spcBef>
                <a:spcPct val="0"/>
              </a:spcBef>
              <a:spcAft>
                <a:spcPct val="0"/>
              </a:spcAft>
              <a:defRPr>
                <a:solidFill>
                  <a:schemeClr val="tx1"/>
                </a:solidFill>
                <a:latin typeface="Times New Roman" panose="02020603050405020304" pitchFamily="18" charset="0"/>
              </a:defRPr>
            </a:lvl9pPr>
          </a:lstStyle>
          <a:p>
            <a:pPr algn="justLow" rtl="1"/>
            <a:r>
              <a:rPr lang="fa-IR" altLang="fa-IR" b="1">
                <a:latin typeface="Calibri" panose="020F0502020204030204" pitchFamily="34" charset="0"/>
                <a:ea typeface="Calibri" panose="020F0502020204030204" pitchFamily="34" charset="0"/>
                <a:cs typeface="B Nazanin" panose="00000400000000000000" pitchFamily="2" charset="-78"/>
              </a:rPr>
              <a:t>مقایسه اصول عمده پیشنهادی الگوهای توسعه با تاکید بر سطح محلی  </a:t>
            </a:r>
            <a:endParaRPr lang="fa-IR" altLang="fa-IR">
              <a:latin typeface="Arial" panose="020B0604020202020204" pitchFamily="34" charset="0"/>
              <a:ea typeface="Calibri" panose="020F0502020204030204" pitchFamily="34" charset="0"/>
              <a:cs typeface="B Nazanin" panose="00000400000000000000" pitchFamily="2" charset="-7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533400" y="990600"/>
          <a:ext cx="7772400" cy="5105399"/>
        </p:xfrm>
        <a:graphic>
          <a:graphicData uri="http://schemas.openxmlformats.org/drawingml/2006/table">
            <a:tbl>
              <a:tblPr firstRow="1" bandRow="1">
                <a:tableStyleId>{5C22544A-7EE6-4342-B048-85BDC9FD1C3A}</a:tableStyleId>
              </a:tblPr>
              <a:tblGrid>
                <a:gridCol w="2590800"/>
                <a:gridCol w="2590800"/>
                <a:gridCol w="2590800"/>
              </a:tblGrid>
              <a:tr h="1014086">
                <a:tc>
                  <a:txBody>
                    <a:bodyPr/>
                    <a:lstStyle/>
                    <a:p>
                      <a:pPr algn="ctr"/>
                      <a:r>
                        <a:rPr lang="fa-IR" sz="1800" dirty="0">
                          <a:cs typeface="B Nazanin" pitchFamily="2" charset="-78"/>
                        </a:rPr>
                        <a:t>ویژگی های یک دهکده شهری</a:t>
                      </a:r>
                      <a:endParaRPr lang="en-US" sz="1800" dirty="0">
                        <a:cs typeface="B Nazanin" pitchFamily="2" charset="-78"/>
                      </a:endParaRPr>
                    </a:p>
                  </a:txBody>
                  <a:tcPr/>
                </a:tc>
                <a:tc>
                  <a:txBody>
                    <a:bodyPr/>
                    <a:lstStyle/>
                    <a:p>
                      <a:pPr algn="ctr"/>
                      <a:r>
                        <a:rPr lang="fa-IR" sz="1800" dirty="0">
                          <a:cs typeface="B Nazanin" pitchFamily="2" charset="-78"/>
                        </a:rPr>
                        <a:t>معیارهای مورد قبول پایداری برای توسعه</a:t>
                      </a:r>
                      <a:r>
                        <a:rPr lang="fa-IR" sz="1800" baseline="0" dirty="0">
                          <a:cs typeface="B Nazanin" pitchFamily="2" charset="-78"/>
                        </a:rPr>
                        <a:t> شهری</a:t>
                      </a:r>
                      <a:endParaRPr lang="en-US" sz="1800" dirty="0">
                        <a:cs typeface="B Nazanin" pitchFamily="2" charset="-78"/>
                      </a:endParaRPr>
                    </a:p>
                  </a:txBody>
                  <a:tcPr/>
                </a:tc>
                <a:tc>
                  <a:txBody>
                    <a:bodyPr/>
                    <a:lstStyle/>
                    <a:p>
                      <a:pPr algn="ctr"/>
                      <a:r>
                        <a:rPr lang="fa-IR" sz="1800" dirty="0">
                          <a:cs typeface="B Nazanin" pitchFamily="2" charset="-78"/>
                        </a:rPr>
                        <a:t>ویژگی های شهر پایدار</a:t>
                      </a:r>
                      <a:endParaRPr lang="en-US" sz="1800" dirty="0">
                        <a:cs typeface="B Nazanin" pitchFamily="2" charset="-78"/>
                      </a:endParaRPr>
                    </a:p>
                  </a:txBody>
                  <a:tcPr/>
                </a:tc>
              </a:tr>
              <a:tr h="1014086">
                <a:tc>
                  <a:txBody>
                    <a:bodyPr/>
                    <a:lstStyle/>
                    <a:p>
                      <a:pPr algn="r"/>
                      <a:r>
                        <a:rPr lang="fa-IR" sz="1800" dirty="0">
                          <a:cs typeface="B Nazanin" pitchFamily="2" charset="-78"/>
                        </a:rPr>
                        <a:t>مرزهای دهکده با فضای سبز تعیین شده است</a:t>
                      </a:r>
                      <a:endParaRPr lang="en-US" sz="1800" dirty="0">
                        <a:cs typeface="B Nazanin" pitchFamily="2" charset="-78"/>
                      </a:endParaRPr>
                    </a:p>
                  </a:txBody>
                  <a:tcPr/>
                </a:tc>
                <a:tc>
                  <a:txBody>
                    <a:bodyPr/>
                    <a:lstStyle/>
                    <a:p>
                      <a:pPr algn="ctr"/>
                      <a:r>
                        <a:rPr lang="fa-IR" sz="1800" dirty="0">
                          <a:cs typeface="B Nazanin" pitchFamily="2" charset="-78"/>
                        </a:rPr>
                        <a:t>نوعی محدودیت توسعه</a:t>
                      </a:r>
                      <a:endParaRPr lang="en-US" sz="1800" dirty="0">
                        <a:cs typeface="B Nazanin" pitchFamily="2" charset="-78"/>
                      </a:endParaRPr>
                    </a:p>
                  </a:txBody>
                  <a:tcPr/>
                </a:tc>
                <a:tc rowSpan="4">
                  <a:txBody>
                    <a:bodyPr/>
                    <a:lstStyle/>
                    <a:p>
                      <a:pPr algn="ctr"/>
                      <a:endParaRPr lang="fa-IR" sz="1800" dirty="0">
                        <a:cs typeface="B Nazanin" pitchFamily="2" charset="-78"/>
                      </a:endParaRPr>
                    </a:p>
                    <a:p>
                      <a:pPr algn="ctr"/>
                      <a:endParaRPr lang="fa-IR" sz="1800" dirty="0">
                        <a:cs typeface="B Nazanin" pitchFamily="2" charset="-78"/>
                      </a:endParaRPr>
                    </a:p>
                    <a:p>
                      <a:pPr algn="ctr"/>
                      <a:endParaRPr lang="fa-IR" sz="1800" dirty="0">
                        <a:cs typeface="B Nazanin" pitchFamily="2" charset="-78"/>
                      </a:endParaRPr>
                    </a:p>
                    <a:p>
                      <a:pPr algn="ctr"/>
                      <a:endParaRPr lang="fa-IR" sz="1800" dirty="0">
                        <a:cs typeface="B Nazanin" pitchFamily="2" charset="-78"/>
                      </a:endParaRPr>
                    </a:p>
                    <a:p>
                      <a:pPr algn="ctr"/>
                      <a:endParaRPr lang="fa-IR" sz="1800" dirty="0">
                        <a:cs typeface="B Nazanin" pitchFamily="2" charset="-78"/>
                      </a:endParaRPr>
                    </a:p>
                    <a:p>
                      <a:pPr algn="ctr"/>
                      <a:r>
                        <a:rPr lang="fa-IR" sz="1800" dirty="0">
                          <a:cs typeface="B Nazanin" pitchFamily="2" charset="-78"/>
                        </a:rPr>
                        <a:t>ویژگی های کالبدی شهری و محدوده شهر پایداری</a:t>
                      </a:r>
                      <a:endParaRPr lang="en-US" sz="1800" dirty="0">
                        <a:cs typeface="B Nazanin" pitchFamily="2" charset="-78"/>
                      </a:endParaRPr>
                    </a:p>
                  </a:txBody>
                  <a:tcPr/>
                </a:tc>
              </a:tr>
              <a:tr h="1049055">
                <a:tc>
                  <a:txBody>
                    <a:bodyPr/>
                    <a:lstStyle/>
                    <a:p>
                      <a:pPr algn="r"/>
                      <a:r>
                        <a:rPr lang="fa-IR" sz="1800" dirty="0">
                          <a:cs typeface="B Nazanin" pitchFamily="2" charset="-78"/>
                        </a:rPr>
                        <a:t>سایتی با مساحت تقریبی 40 هکتار و جمعیت تقریبی 3 تا 4 هزار نفر</a:t>
                      </a:r>
                      <a:endParaRPr lang="en-US" sz="1800" dirty="0">
                        <a:cs typeface="B Nazanin" pitchFamily="2" charset="-78"/>
                      </a:endParaRPr>
                    </a:p>
                  </a:txBody>
                  <a:tcPr/>
                </a:tc>
                <a:tc>
                  <a:txBody>
                    <a:bodyPr/>
                    <a:lstStyle/>
                    <a:p>
                      <a:pPr algn="ctr"/>
                      <a:r>
                        <a:rPr lang="fa-IR" sz="1800" dirty="0">
                          <a:cs typeface="B Nazanin" pitchFamily="2" charset="-78"/>
                        </a:rPr>
                        <a:t>تراکم جمعیت نسبتا</a:t>
                      </a:r>
                      <a:r>
                        <a:rPr lang="fa-IR" sz="1800" baseline="0" dirty="0">
                          <a:cs typeface="B Nazanin" pitchFamily="2" charset="-78"/>
                        </a:rPr>
                        <a:t> بالا</a:t>
                      </a:r>
                      <a:endParaRPr lang="en-US" sz="1800" dirty="0">
                        <a:cs typeface="B Nazanin" pitchFamily="2" charset="-78"/>
                      </a:endParaRPr>
                    </a:p>
                  </a:txBody>
                  <a:tcPr/>
                </a:tc>
                <a:tc vMerge="1">
                  <a:txBody>
                    <a:bodyPr/>
                    <a:lstStyle/>
                    <a:p>
                      <a:endParaRPr lang="en-US"/>
                    </a:p>
                  </a:txBody>
                  <a:tcPr/>
                </a:tc>
              </a:tr>
              <a:tr h="1014086">
                <a:tc>
                  <a:txBody>
                    <a:bodyPr/>
                    <a:lstStyle/>
                    <a:p>
                      <a:pPr algn="r"/>
                      <a:r>
                        <a:rPr lang="fa-IR" sz="1800" dirty="0">
                          <a:cs typeface="B Nazanin" pitchFamily="2" charset="-78"/>
                        </a:rPr>
                        <a:t>توسعه با کاربری مختلط</a:t>
                      </a:r>
                      <a:endParaRPr lang="en-US" sz="1800" dirty="0">
                        <a:cs typeface="B Nazanin" pitchFamily="2" charset="-78"/>
                      </a:endParaRPr>
                    </a:p>
                  </a:txBody>
                  <a:tcPr/>
                </a:tc>
                <a:tc>
                  <a:txBody>
                    <a:bodyPr/>
                    <a:lstStyle/>
                    <a:p>
                      <a:r>
                        <a:rPr lang="fa-IR" sz="1800" dirty="0">
                          <a:cs typeface="B Nazanin" pitchFamily="2" charset="-78"/>
                        </a:rPr>
                        <a:t>محیطی با کاربری های مختلط</a:t>
                      </a:r>
                      <a:endParaRPr lang="en-US" sz="1800" dirty="0">
                        <a:cs typeface="B Nazanin" pitchFamily="2" charset="-78"/>
                      </a:endParaRPr>
                    </a:p>
                  </a:txBody>
                  <a:tcPr/>
                </a:tc>
                <a:tc vMerge="1">
                  <a:txBody>
                    <a:bodyPr/>
                    <a:lstStyle/>
                    <a:p>
                      <a:endParaRPr lang="en-US"/>
                    </a:p>
                  </a:txBody>
                  <a:tcPr/>
                </a:tc>
              </a:tr>
              <a:tr h="1014086">
                <a:tc>
                  <a:txBody>
                    <a:bodyPr/>
                    <a:lstStyle/>
                    <a:p>
                      <a:endParaRPr lang="en-US" sz="1800" dirty="0">
                        <a:cs typeface="B Nazanin" pitchFamily="2" charset="-78"/>
                      </a:endParaRPr>
                    </a:p>
                  </a:txBody>
                  <a:tcPr/>
                </a:tc>
                <a:tc>
                  <a:txBody>
                    <a:bodyPr/>
                    <a:lstStyle/>
                    <a:p>
                      <a:pPr algn="r"/>
                      <a:r>
                        <a:rPr lang="fa-IR" sz="1800" dirty="0">
                          <a:cs typeface="B Nazanin" pitchFamily="2" charset="-78"/>
                        </a:rPr>
                        <a:t>قابلیت انطباق با</a:t>
                      </a:r>
                      <a:r>
                        <a:rPr lang="fa-IR" sz="1800" baseline="0" dirty="0">
                          <a:cs typeface="B Nazanin" pitchFamily="2" charset="-78"/>
                        </a:rPr>
                        <a:t> شرایط متغییر اجتماعی - اقتصادی</a:t>
                      </a:r>
                      <a:endParaRPr lang="en-US" sz="1800" dirty="0">
                        <a:cs typeface="B Nazanin" pitchFamily="2" charset="-78"/>
                      </a:endParaRPr>
                    </a:p>
                  </a:txBody>
                  <a:tcPr/>
                </a:tc>
                <a:tc vMerge="1">
                  <a:txBody>
                    <a:bodyPr/>
                    <a:lstStyle/>
                    <a:p>
                      <a:endParaRPr lang="en-US" dirty="0"/>
                    </a:p>
                  </a:txBody>
                  <a:tcPr/>
                </a:tc>
              </a:tr>
            </a:tbl>
          </a:graphicData>
        </a:graphic>
      </p:graphicFrame>
      <p:cxnSp>
        <p:nvCxnSpPr>
          <p:cNvPr id="6" name="Straight Connector 5"/>
          <p:cNvCxnSpPr/>
          <p:nvPr/>
        </p:nvCxnSpPr>
        <p:spPr>
          <a:xfrm rot="10800000">
            <a:off x="1676400" y="5410200"/>
            <a:ext cx="1463675" cy="0"/>
          </a:xfrm>
          <a:prstGeom prst="line">
            <a:avLst/>
          </a:prstGeom>
          <a:ln>
            <a:prstDash val="sysDot"/>
          </a:ln>
        </p:spPr>
        <p:style>
          <a:lnRef idx="1">
            <a:schemeClr val="dk1"/>
          </a:lnRef>
          <a:fillRef idx="0">
            <a:schemeClr val="dk1"/>
          </a:fillRef>
          <a:effectRef idx="0">
            <a:schemeClr val="dk1"/>
          </a:effectRef>
          <a:fontRef idx="minor">
            <a:schemeClr val="tx1"/>
          </a:fontRef>
        </p:style>
      </p:cxnSp>
      <p:sp>
        <p:nvSpPr>
          <p:cNvPr id="30746" name="Rectangle 6"/>
          <p:cNvSpPr>
            <a:spLocks noChangeArrowheads="1"/>
          </p:cNvSpPr>
          <p:nvPr/>
        </p:nvSpPr>
        <p:spPr bwMode="auto">
          <a:xfrm>
            <a:off x="4724400" y="425450"/>
            <a:ext cx="360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algn="l" rtl="0" fontAlgn="base">
              <a:spcBef>
                <a:spcPct val="0"/>
              </a:spcBef>
              <a:spcAft>
                <a:spcPct val="0"/>
              </a:spcAft>
              <a:defRPr>
                <a:solidFill>
                  <a:schemeClr val="tx1"/>
                </a:solidFill>
                <a:latin typeface="Times New Roman" panose="02020603050405020304" pitchFamily="18" charset="0"/>
              </a:defRPr>
            </a:lvl6pPr>
            <a:lvl7pPr marL="2971800" indent="-228600" algn="l" rtl="0" fontAlgn="base">
              <a:spcBef>
                <a:spcPct val="0"/>
              </a:spcBef>
              <a:spcAft>
                <a:spcPct val="0"/>
              </a:spcAft>
              <a:defRPr>
                <a:solidFill>
                  <a:schemeClr val="tx1"/>
                </a:solidFill>
                <a:latin typeface="Times New Roman" panose="02020603050405020304" pitchFamily="18" charset="0"/>
              </a:defRPr>
            </a:lvl7pPr>
            <a:lvl8pPr marL="3429000" indent="-228600" algn="l" rtl="0" fontAlgn="base">
              <a:spcBef>
                <a:spcPct val="0"/>
              </a:spcBef>
              <a:spcAft>
                <a:spcPct val="0"/>
              </a:spcAft>
              <a:defRPr>
                <a:solidFill>
                  <a:schemeClr val="tx1"/>
                </a:solidFill>
                <a:latin typeface="Times New Roman" panose="02020603050405020304" pitchFamily="18" charset="0"/>
              </a:defRPr>
            </a:lvl8pPr>
            <a:lvl9pPr marL="3886200" indent="-228600" algn="l" rtl="0" fontAlgn="base">
              <a:spcBef>
                <a:spcPct val="0"/>
              </a:spcBef>
              <a:spcAft>
                <a:spcPct val="0"/>
              </a:spcAft>
              <a:defRPr>
                <a:solidFill>
                  <a:schemeClr val="tx1"/>
                </a:solidFill>
                <a:latin typeface="Times New Roman" panose="02020603050405020304" pitchFamily="18" charset="0"/>
              </a:defRPr>
            </a:lvl9pPr>
          </a:lstStyle>
          <a:p>
            <a:pPr eaLnBrk="1" hangingPunct="1"/>
            <a:r>
              <a:rPr lang="fa-IR" altLang="fa-IR" b="1">
                <a:cs typeface="B Nazanin" panose="00000400000000000000" pitchFamily="2" charset="-78"/>
              </a:rPr>
              <a:t>مقایسه دهکده شهری و توسعه شهری پایدار</a:t>
            </a:r>
            <a:endParaRPr lang="en-US" altLang="fa-I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914400" y="914400"/>
          <a:ext cx="7239000" cy="4883341"/>
        </p:xfrm>
        <a:graphic>
          <a:graphicData uri="http://schemas.openxmlformats.org/drawingml/2006/table">
            <a:tbl>
              <a:tblPr firstRow="1" bandRow="1">
                <a:tableStyleId>{5C22544A-7EE6-4342-B048-85BDC9FD1C3A}</a:tableStyleId>
              </a:tblPr>
              <a:tblGrid>
                <a:gridCol w="2895600"/>
                <a:gridCol w="2362200"/>
                <a:gridCol w="1981200"/>
              </a:tblGrid>
              <a:tr h="766457">
                <a:tc>
                  <a:txBody>
                    <a:bodyPr/>
                    <a:lstStyle/>
                    <a:p>
                      <a:pPr algn="ctr"/>
                      <a:r>
                        <a:rPr lang="fa-IR" sz="1800" dirty="0">
                          <a:cs typeface="B Nazanin" pitchFamily="2" charset="-78"/>
                        </a:rPr>
                        <a:t>ویژگی های یک دهکده شهری</a:t>
                      </a:r>
                      <a:endParaRPr lang="en-US" sz="1800" dirty="0">
                        <a:cs typeface="B Nazanin" pitchFamily="2" charset="-78"/>
                      </a:endParaRPr>
                    </a:p>
                  </a:txBody>
                  <a:tcPr marT="45714" marB="45714"/>
                </a:tc>
                <a:tc>
                  <a:txBody>
                    <a:bodyPr/>
                    <a:lstStyle/>
                    <a:p>
                      <a:pPr algn="ctr"/>
                      <a:r>
                        <a:rPr lang="fa-IR" sz="1800" dirty="0">
                          <a:cs typeface="B Nazanin" pitchFamily="2" charset="-78"/>
                        </a:rPr>
                        <a:t>معیارهای مورد قبول پایداری برای توسعه</a:t>
                      </a:r>
                      <a:r>
                        <a:rPr lang="fa-IR" sz="1800" baseline="0" dirty="0">
                          <a:cs typeface="B Nazanin" pitchFamily="2" charset="-78"/>
                        </a:rPr>
                        <a:t> شهری</a:t>
                      </a:r>
                      <a:endParaRPr lang="en-US" sz="1800" dirty="0">
                        <a:cs typeface="B Nazanin" pitchFamily="2" charset="-78"/>
                      </a:endParaRPr>
                    </a:p>
                  </a:txBody>
                  <a:tcPr marT="45714" marB="45714"/>
                </a:tc>
                <a:tc>
                  <a:txBody>
                    <a:bodyPr/>
                    <a:lstStyle/>
                    <a:p>
                      <a:pPr algn="ctr"/>
                      <a:r>
                        <a:rPr lang="fa-IR" sz="1800" dirty="0">
                          <a:cs typeface="B Nazanin" pitchFamily="2" charset="-78"/>
                        </a:rPr>
                        <a:t>ویژگی های شهر پایدار</a:t>
                      </a:r>
                      <a:endParaRPr lang="en-US" sz="1800" dirty="0">
                        <a:cs typeface="B Nazanin" pitchFamily="2" charset="-78"/>
                      </a:endParaRPr>
                    </a:p>
                  </a:txBody>
                  <a:tcPr marT="45714" marB="45714"/>
                </a:tc>
              </a:tr>
              <a:tr h="1462837">
                <a:tc>
                  <a:txBody>
                    <a:bodyPr/>
                    <a:lstStyle/>
                    <a:p>
                      <a:pPr algn="r"/>
                      <a:r>
                        <a:rPr lang="fa-IR" sz="1800" dirty="0">
                          <a:cs typeface="B Nazanin" pitchFamily="2" charset="-78"/>
                        </a:rPr>
                        <a:t>- وجود تسهیلات لازم برای حضور اتومبیل</a:t>
                      </a:r>
                      <a:r>
                        <a:rPr lang="fa-IR" sz="1800" baseline="0" dirty="0">
                          <a:cs typeface="B Nazanin" pitchFamily="2" charset="-78"/>
                        </a:rPr>
                        <a:t> بدون تشویق و ترغیب به استفاده از آن</a:t>
                      </a:r>
                    </a:p>
                    <a:p>
                      <a:pPr algn="r"/>
                      <a:r>
                        <a:rPr lang="fa-IR" sz="1800" baseline="0" dirty="0">
                          <a:cs typeface="B Nazanin" pitchFamily="2" charset="-78"/>
                        </a:rPr>
                        <a:t>- محیطی پیاده محور و ترغیب کننده به پیاده روی</a:t>
                      </a:r>
                      <a:endParaRPr lang="en-US" sz="1800" dirty="0">
                        <a:cs typeface="B Nazanin" pitchFamily="2" charset="-78"/>
                      </a:endParaRPr>
                    </a:p>
                  </a:txBody>
                  <a:tcPr marT="45714" marB="45714"/>
                </a:tc>
                <a:tc>
                  <a:txBody>
                    <a:bodyPr/>
                    <a:lstStyle/>
                    <a:p>
                      <a:pPr algn="r"/>
                      <a:r>
                        <a:rPr lang="fa-IR" sz="1800" dirty="0">
                          <a:cs typeface="B Nazanin" pitchFamily="2" charset="-78"/>
                        </a:rPr>
                        <a:t>کاهش حجم ترافیک و پراکنش</a:t>
                      </a:r>
                      <a:r>
                        <a:rPr lang="fa-IR" sz="1800" baseline="0" dirty="0">
                          <a:cs typeface="B Nazanin" pitchFamily="2" charset="-78"/>
                        </a:rPr>
                        <a:t> حمل و نقل موتوری</a:t>
                      </a:r>
                      <a:endParaRPr lang="en-US" sz="1800" dirty="0">
                        <a:cs typeface="B Nazanin" pitchFamily="2" charset="-78"/>
                      </a:endParaRPr>
                    </a:p>
                  </a:txBody>
                  <a:tcPr marT="45714" marB="45714"/>
                </a:tc>
                <a:tc rowSpan="3">
                  <a:txBody>
                    <a:bodyPr/>
                    <a:lstStyle/>
                    <a:p>
                      <a:pPr algn="ctr"/>
                      <a:endParaRPr lang="fa-IR" sz="1800" dirty="0">
                        <a:cs typeface="B Nazanin" pitchFamily="2" charset="-78"/>
                      </a:endParaRPr>
                    </a:p>
                    <a:p>
                      <a:pPr algn="ctr"/>
                      <a:endParaRPr lang="fa-IR" sz="1800" dirty="0">
                        <a:cs typeface="B Nazanin" pitchFamily="2" charset="-78"/>
                      </a:endParaRPr>
                    </a:p>
                    <a:p>
                      <a:pPr algn="ctr"/>
                      <a:endParaRPr lang="fa-IR" sz="1800" dirty="0">
                        <a:cs typeface="B Nazanin" pitchFamily="2" charset="-78"/>
                      </a:endParaRPr>
                    </a:p>
                    <a:p>
                      <a:pPr algn="ctr"/>
                      <a:endParaRPr lang="fa-IR" sz="1800" dirty="0">
                        <a:cs typeface="B Nazanin" pitchFamily="2" charset="-78"/>
                      </a:endParaRPr>
                    </a:p>
                    <a:p>
                      <a:pPr algn="ctr"/>
                      <a:endParaRPr lang="fa-IR" sz="1800" dirty="0">
                        <a:cs typeface="B Nazanin" pitchFamily="2" charset="-78"/>
                      </a:endParaRPr>
                    </a:p>
                    <a:p>
                      <a:pPr algn="ctr"/>
                      <a:r>
                        <a:rPr lang="fa-IR" sz="1800" dirty="0">
                          <a:cs typeface="B Nazanin" pitchFamily="2" charset="-78"/>
                        </a:rPr>
                        <a:t>تمهیدات مربوط</a:t>
                      </a:r>
                      <a:r>
                        <a:rPr lang="fa-IR" sz="1800" baseline="0" dirty="0">
                          <a:cs typeface="B Nazanin" pitchFamily="2" charset="-78"/>
                        </a:rPr>
                        <a:t> به شهر و توسعه شهری</a:t>
                      </a:r>
                      <a:endParaRPr lang="en-US" sz="1800" dirty="0">
                        <a:cs typeface="B Nazanin" pitchFamily="2" charset="-78"/>
                      </a:endParaRPr>
                    </a:p>
                  </a:txBody>
                  <a:tcPr marT="45714" marB="45714"/>
                </a:tc>
              </a:tr>
              <a:tr h="1120943">
                <a:tc>
                  <a:txBody>
                    <a:bodyPr/>
                    <a:lstStyle/>
                    <a:p>
                      <a:pPr algn="r"/>
                      <a:r>
                        <a:rPr lang="fa-IR" sz="1800" dirty="0">
                          <a:cs typeface="B Nazanin" pitchFamily="2" charset="-78"/>
                        </a:rPr>
                        <a:t>- جمعیتی به اندازه 3 تا 5 هزار نفر به اندازهای که بتواند طیف قابل قبولی از تسهیلات و خدمات را ارائه دهد.</a:t>
                      </a:r>
                      <a:endParaRPr lang="en-US" sz="1800" dirty="0">
                        <a:cs typeface="B Nazanin" pitchFamily="2" charset="-78"/>
                      </a:endParaRPr>
                    </a:p>
                  </a:txBody>
                  <a:tcPr marT="45714" marB="45714"/>
                </a:tc>
                <a:tc>
                  <a:txBody>
                    <a:bodyPr/>
                    <a:lstStyle/>
                    <a:p>
                      <a:pPr algn="r"/>
                      <a:r>
                        <a:rPr lang="fa-IR" sz="1800" dirty="0">
                          <a:cs typeface="B Nazanin" pitchFamily="2" charset="-78"/>
                        </a:rPr>
                        <a:t>سلسله مراتبی از تسهیلات و خدمات</a:t>
                      </a:r>
                      <a:endParaRPr lang="en-US" sz="1800" dirty="0">
                        <a:cs typeface="B Nazanin" pitchFamily="2" charset="-78"/>
                      </a:endParaRPr>
                    </a:p>
                  </a:txBody>
                  <a:tcPr marT="45714" marB="45714"/>
                </a:tc>
                <a:tc vMerge="1">
                  <a:txBody>
                    <a:bodyPr/>
                    <a:lstStyle/>
                    <a:p>
                      <a:endParaRPr lang="en-US"/>
                    </a:p>
                  </a:txBody>
                  <a:tcPr/>
                </a:tc>
              </a:tr>
              <a:tr h="1532913">
                <a:tc>
                  <a:txBody>
                    <a:bodyPr/>
                    <a:lstStyle/>
                    <a:p>
                      <a:pPr algn="r"/>
                      <a:r>
                        <a:rPr lang="fa-IR" sz="1800" dirty="0">
                          <a:cs typeface="B Nazanin" pitchFamily="2" charset="-78"/>
                        </a:rPr>
                        <a:t>- پارک ها ، باغ ها و فضای سبزدر درون محدوده وجود دارند و در حاشیه دهکده</a:t>
                      </a:r>
                      <a:r>
                        <a:rPr lang="fa-IR" sz="1800" baseline="0" dirty="0">
                          <a:cs typeface="B Nazanin" pitchFamily="2" charset="-78"/>
                        </a:rPr>
                        <a:t> ، فضای سبز وسیع و حتی وحشی قرار می گیرد</a:t>
                      </a:r>
                      <a:endParaRPr lang="en-US" sz="1800" dirty="0">
                        <a:cs typeface="B Nazanin" pitchFamily="2" charset="-78"/>
                      </a:endParaRPr>
                    </a:p>
                  </a:txBody>
                  <a:tcPr marT="45714" marB="45714"/>
                </a:tc>
                <a:tc>
                  <a:txBody>
                    <a:bodyPr/>
                    <a:lstStyle/>
                    <a:p>
                      <a:r>
                        <a:rPr lang="fa-IR" sz="1800" dirty="0">
                          <a:cs typeface="B Nazanin" pitchFamily="2" charset="-78"/>
                        </a:rPr>
                        <a:t>دسترسی به فضای سبز و باز</a:t>
                      </a:r>
                      <a:endParaRPr lang="en-US" sz="1800" dirty="0">
                        <a:cs typeface="B Nazanin" pitchFamily="2" charset="-78"/>
                      </a:endParaRPr>
                    </a:p>
                  </a:txBody>
                  <a:tcPr marT="45714" marB="45714"/>
                </a:tc>
                <a:tc vMerge="1">
                  <a:txBody>
                    <a:bodyPr/>
                    <a:lstStyle/>
                    <a:p>
                      <a:endParaRPr lang="en-US"/>
                    </a:p>
                  </a:txBody>
                  <a:tcPr/>
                </a:tc>
              </a:tr>
            </a:tbl>
          </a:graphicData>
        </a:graphic>
      </p:graphicFrame>
      <p:sp>
        <p:nvSpPr>
          <p:cNvPr id="31766" name="Title 5"/>
          <p:cNvSpPr>
            <a:spLocks noGrp="1" noChangeArrowheads="1"/>
          </p:cNvSpPr>
          <p:nvPr>
            <p:ph type="title"/>
          </p:nvPr>
        </p:nvSpPr>
        <p:spPr/>
        <p:txBody>
          <a:bodyPr/>
          <a:lstStyle/>
          <a:p>
            <a:r>
              <a:rPr lang="fa-IR" altLang="fa-IR" smtClean="0"/>
              <a:t> </a:t>
            </a:r>
            <a:endParaRPr lang="en-US" altLang="fa-IR" smtClean="0"/>
          </a:p>
        </p:txBody>
      </p:sp>
      <p:sp>
        <p:nvSpPr>
          <p:cNvPr id="31767" name="Content Placeholder 6"/>
          <p:cNvSpPr>
            <a:spLocks noGrp="1" noChangeArrowheads="1"/>
          </p:cNvSpPr>
          <p:nvPr>
            <p:ph idx="1"/>
          </p:nvPr>
        </p:nvSpPr>
        <p:spPr/>
        <p:txBody>
          <a:bodyPr/>
          <a:lstStyle/>
          <a:p>
            <a:pPr>
              <a:buFont typeface="Arial" panose="020B0604020202020204" pitchFamily="34" charset="0"/>
              <a:buNone/>
            </a:pPr>
            <a:r>
              <a:rPr lang="fa-IR" altLang="fa-IR" smtClean="0"/>
              <a:t> </a:t>
            </a:r>
            <a:endParaRPr lang="en-US" altLang="fa-IR" smtClean="0"/>
          </a:p>
        </p:txBody>
      </p:sp>
      <p:sp>
        <p:nvSpPr>
          <p:cNvPr id="31768" name="Rectangle 7"/>
          <p:cNvSpPr>
            <a:spLocks noChangeArrowheads="1"/>
          </p:cNvSpPr>
          <p:nvPr/>
        </p:nvSpPr>
        <p:spPr bwMode="auto">
          <a:xfrm>
            <a:off x="4691063" y="433388"/>
            <a:ext cx="3606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algn="l" rtl="0" fontAlgn="base">
              <a:spcBef>
                <a:spcPct val="0"/>
              </a:spcBef>
              <a:spcAft>
                <a:spcPct val="0"/>
              </a:spcAft>
              <a:defRPr>
                <a:solidFill>
                  <a:schemeClr val="tx1"/>
                </a:solidFill>
                <a:latin typeface="Times New Roman" panose="02020603050405020304" pitchFamily="18" charset="0"/>
              </a:defRPr>
            </a:lvl6pPr>
            <a:lvl7pPr marL="2971800" indent="-228600" algn="l" rtl="0" fontAlgn="base">
              <a:spcBef>
                <a:spcPct val="0"/>
              </a:spcBef>
              <a:spcAft>
                <a:spcPct val="0"/>
              </a:spcAft>
              <a:defRPr>
                <a:solidFill>
                  <a:schemeClr val="tx1"/>
                </a:solidFill>
                <a:latin typeface="Times New Roman" panose="02020603050405020304" pitchFamily="18" charset="0"/>
              </a:defRPr>
            </a:lvl7pPr>
            <a:lvl8pPr marL="3429000" indent="-228600" algn="l" rtl="0" fontAlgn="base">
              <a:spcBef>
                <a:spcPct val="0"/>
              </a:spcBef>
              <a:spcAft>
                <a:spcPct val="0"/>
              </a:spcAft>
              <a:defRPr>
                <a:solidFill>
                  <a:schemeClr val="tx1"/>
                </a:solidFill>
                <a:latin typeface="Times New Roman" panose="02020603050405020304" pitchFamily="18" charset="0"/>
              </a:defRPr>
            </a:lvl8pPr>
            <a:lvl9pPr marL="3886200" indent="-228600" algn="l" rtl="0" fontAlgn="base">
              <a:spcBef>
                <a:spcPct val="0"/>
              </a:spcBef>
              <a:spcAft>
                <a:spcPct val="0"/>
              </a:spcAft>
              <a:defRPr>
                <a:solidFill>
                  <a:schemeClr val="tx1"/>
                </a:solidFill>
                <a:latin typeface="Times New Roman" panose="02020603050405020304" pitchFamily="18" charset="0"/>
              </a:defRPr>
            </a:lvl9pPr>
          </a:lstStyle>
          <a:p>
            <a:pPr eaLnBrk="1" hangingPunct="1"/>
            <a:r>
              <a:rPr lang="fa-IR" altLang="fa-IR" b="1">
                <a:cs typeface="B Nazanin" panose="00000400000000000000" pitchFamily="2" charset="-78"/>
              </a:rPr>
              <a:t>مقایسه دهکده شهری و توسعه شهری پایدار</a:t>
            </a:r>
            <a:endParaRPr lang="en-US" altLang="fa-I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914400" y="1143000"/>
          <a:ext cx="7467600" cy="4876800"/>
        </p:xfrm>
        <a:graphic>
          <a:graphicData uri="http://schemas.openxmlformats.org/drawingml/2006/table">
            <a:tbl>
              <a:tblPr firstRow="1" bandRow="1">
                <a:tableStyleId>{5C22544A-7EE6-4342-B048-85BDC9FD1C3A}</a:tableStyleId>
              </a:tblPr>
              <a:tblGrid>
                <a:gridCol w="2489200"/>
                <a:gridCol w="2698817"/>
                <a:gridCol w="2279583"/>
              </a:tblGrid>
              <a:tr h="915387">
                <a:tc>
                  <a:txBody>
                    <a:bodyPr/>
                    <a:lstStyle/>
                    <a:p>
                      <a:pPr algn="ctr"/>
                      <a:r>
                        <a:rPr lang="fa-IR" sz="1800" dirty="0">
                          <a:cs typeface="B Nazanin" pitchFamily="2" charset="-78"/>
                        </a:rPr>
                        <a:t>ویژگی های یک دهکده شهری</a:t>
                      </a:r>
                      <a:endParaRPr lang="en-US" sz="1800" dirty="0">
                        <a:cs typeface="B Nazanin" pitchFamily="2" charset="-78"/>
                      </a:endParaRPr>
                    </a:p>
                  </a:txBody>
                  <a:tcPr/>
                </a:tc>
                <a:tc>
                  <a:txBody>
                    <a:bodyPr/>
                    <a:lstStyle/>
                    <a:p>
                      <a:pPr algn="ctr"/>
                      <a:r>
                        <a:rPr lang="fa-IR" sz="1800" dirty="0">
                          <a:cs typeface="B Nazanin" pitchFamily="2" charset="-78"/>
                        </a:rPr>
                        <a:t>معیارهای مورد قبول پایداری برای توسعه</a:t>
                      </a:r>
                      <a:r>
                        <a:rPr lang="fa-IR" sz="1800" baseline="0" dirty="0">
                          <a:cs typeface="B Nazanin" pitchFamily="2" charset="-78"/>
                        </a:rPr>
                        <a:t> شهری</a:t>
                      </a:r>
                      <a:endParaRPr lang="en-US" sz="1800" dirty="0">
                        <a:cs typeface="B Nazanin" pitchFamily="2" charset="-78"/>
                      </a:endParaRPr>
                    </a:p>
                  </a:txBody>
                  <a:tcPr/>
                </a:tc>
                <a:tc>
                  <a:txBody>
                    <a:bodyPr/>
                    <a:lstStyle/>
                    <a:p>
                      <a:pPr algn="ctr"/>
                      <a:r>
                        <a:rPr lang="fa-IR" sz="1800" dirty="0">
                          <a:cs typeface="B Nazanin" pitchFamily="2" charset="-78"/>
                        </a:rPr>
                        <a:t>ویژگی های شهر پایدار</a:t>
                      </a:r>
                      <a:endParaRPr lang="en-US" sz="1800" dirty="0">
                        <a:cs typeface="B Nazanin" pitchFamily="2" charset="-78"/>
                      </a:endParaRPr>
                    </a:p>
                  </a:txBody>
                  <a:tcPr/>
                </a:tc>
              </a:tr>
              <a:tr h="1215255">
                <a:tc>
                  <a:txBody>
                    <a:bodyPr/>
                    <a:lstStyle/>
                    <a:p>
                      <a:pPr algn="r"/>
                      <a:r>
                        <a:rPr lang="fa-IR" sz="1800" dirty="0">
                          <a:cs typeface="B Nazanin" pitchFamily="2" charset="-78"/>
                        </a:rPr>
                        <a:t>- به لحاظ زیست محیطی دارای توازن باشد</a:t>
                      </a:r>
                      <a:endParaRPr lang="en-US" sz="1800" dirty="0">
                        <a:cs typeface="B Nazanin" pitchFamily="2" charset="-78"/>
                      </a:endParaRPr>
                    </a:p>
                  </a:txBody>
                  <a:tcPr/>
                </a:tc>
                <a:tc>
                  <a:txBody>
                    <a:bodyPr/>
                    <a:lstStyle/>
                    <a:p>
                      <a:pPr algn="r"/>
                      <a:r>
                        <a:rPr lang="fa-IR" sz="1800" dirty="0">
                          <a:cs typeface="B Nazanin" pitchFamily="2" charset="-78"/>
                        </a:rPr>
                        <a:t>- محیطی عاری از آلودگی ،</a:t>
                      </a:r>
                      <a:r>
                        <a:rPr lang="fa-IR" sz="1800" baseline="0" dirty="0">
                          <a:cs typeface="B Nazanin" pitchFamily="2" charset="-78"/>
                        </a:rPr>
                        <a:t> سرو صدا ، ازدحام و بزهکاری</a:t>
                      </a:r>
                      <a:endParaRPr lang="en-US" sz="1800" dirty="0">
                        <a:cs typeface="B Nazanin" pitchFamily="2" charset="-78"/>
                      </a:endParaRPr>
                    </a:p>
                  </a:txBody>
                  <a:tcPr/>
                </a:tc>
                <a:tc rowSpan="2">
                  <a:txBody>
                    <a:bodyPr/>
                    <a:lstStyle/>
                    <a:p>
                      <a:pPr algn="ctr"/>
                      <a:endParaRPr lang="fa-IR" sz="1800" dirty="0">
                        <a:cs typeface="B Nazanin" pitchFamily="2" charset="-78"/>
                      </a:endParaRPr>
                    </a:p>
                    <a:p>
                      <a:pPr algn="ctr"/>
                      <a:endParaRPr lang="fa-IR" sz="1800" dirty="0">
                        <a:cs typeface="B Nazanin" pitchFamily="2" charset="-78"/>
                      </a:endParaRPr>
                    </a:p>
                    <a:p>
                      <a:pPr algn="ctr"/>
                      <a:endParaRPr lang="fa-IR" sz="1800" dirty="0">
                        <a:cs typeface="B Nazanin" pitchFamily="2" charset="-78"/>
                      </a:endParaRPr>
                    </a:p>
                    <a:p>
                      <a:pPr algn="ctr"/>
                      <a:endParaRPr lang="fa-IR" sz="1800" dirty="0">
                        <a:cs typeface="B Nazanin" pitchFamily="2" charset="-78"/>
                      </a:endParaRPr>
                    </a:p>
                    <a:p>
                      <a:pPr algn="ctr"/>
                      <a:endParaRPr lang="fa-IR" sz="1800" dirty="0">
                        <a:cs typeface="B Nazanin" pitchFamily="2" charset="-78"/>
                      </a:endParaRPr>
                    </a:p>
                    <a:p>
                      <a:pPr algn="ctr"/>
                      <a:r>
                        <a:rPr lang="fa-IR" sz="1800" dirty="0">
                          <a:cs typeface="B Nazanin" pitchFamily="2" charset="-78"/>
                        </a:rPr>
                        <a:t>شرایط زیست محیطی و اکولوژی</a:t>
                      </a:r>
                      <a:endParaRPr lang="en-US" sz="1800" dirty="0">
                        <a:cs typeface="B Nazanin" pitchFamily="2" charset="-78"/>
                      </a:endParaRPr>
                    </a:p>
                  </a:txBody>
                  <a:tcPr/>
                </a:tc>
              </a:tr>
              <a:tr h="2746158">
                <a:tc>
                  <a:txBody>
                    <a:bodyPr/>
                    <a:lstStyle/>
                    <a:p>
                      <a:pPr algn="r"/>
                      <a:r>
                        <a:rPr lang="fa-IR" sz="1800" dirty="0">
                          <a:cs typeface="B Nazanin" pitchFamily="2" charset="-78"/>
                        </a:rPr>
                        <a:t>- در حاشیه دهکده فضای سبز وسیع</a:t>
                      </a:r>
                      <a:r>
                        <a:rPr lang="fa-IR" sz="1800" baseline="0" dirty="0">
                          <a:cs typeface="B Nazanin" pitchFamily="2" charset="-78"/>
                        </a:rPr>
                        <a:t> ، باز و حتی وحشی قرار می گیرد.</a:t>
                      </a:r>
                      <a:endParaRPr lang="en-US" sz="1800" dirty="0">
                        <a:cs typeface="B Nazanin" pitchFamily="2" charset="-78"/>
                      </a:endParaRPr>
                    </a:p>
                  </a:txBody>
                  <a:tcPr/>
                </a:tc>
                <a:tc>
                  <a:txBody>
                    <a:bodyPr/>
                    <a:lstStyle/>
                    <a:p>
                      <a:pPr algn="r"/>
                      <a:r>
                        <a:rPr lang="fa-IR" sz="1800" dirty="0">
                          <a:cs typeface="B Nazanin" pitchFamily="2" charset="-78"/>
                        </a:rPr>
                        <a:t>- برقراری یک رابطه ارگانیک</a:t>
                      </a:r>
                      <a:r>
                        <a:rPr lang="fa-IR" sz="1800" baseline="0" dirty="0">
                          <a:cs typeface="B Nazanin" pitchFamily="2" charset="-78"/>
                        </a:rPr>
                        <a:t> بین شهر و روستا</a:t>
                      </a:r>
                      <a:endParaRPr lang="en-US" sz="1800" dirty="0">
                        <a:cs typeface="B Nazanin" pitchFamily="2" charset="-78"/>
                      </a:endParaRPr>
                    </a:p>
                  </a:txBody>
                  <a:tcPr/>
                </a:tc>
                <a:tc vMerge="1">
                  <a:txBody>
                    <a:bodyPr/>
                    <a:lstStyle/>
                    <a:p>
                      <a:endParaRPr lang="en-US"/>
                    </a:p>
                  </a:txBody>
                  <a:tcPr/>
                </a:tc>
              </a:tr>
            </a:tbl>
          </a:graphicData>
        </a:graphic>
      </p:graphicFrame>
      <p:sp>
        <p:nvSpPr>
          <p:cNvPr id="32787" name="Title 5"/>
          <p:cNvSpPr>
            <a:spLocks noGrp="1" noChangeArrowheads="1"/>
          </p:cNvSpPr>
          <p:nvPr>
            <p:ph type="title"/>
          </p:nvPr>
        </p:nvSpPr>
        <p:spPr/>
        <p:txBody>
          <a:bodyPr/>
          <a:lstStyle/>
          <a:p>
            <a:r>
              <a:rPr lang="fa-IR" altLang="fa-IR" smtClean="0"/>
              <a:t> </a:t>
            </a:r>
            <a:endParaRPr lang="en-US" altLang="fa-IR" smtClean="0"/>
          </a:p>
        </p:txBody>
      </p:sp>
      <p:sp>
        <p:nvSpPr>
          <p:cNvPr id="32788" name="Content Placeholder 8"/>
          <p:cNvSpPr>
            <a:spLocks noGrp="1" noChangeArrowheads="1"/>
          </p:cNvSpPr>
          <p:nvPr>
            <p:ph idx="1"/>
          </p:nvPr>
        </p:nvSpPr>
        <p:spPr/>
        <p:txBody>
          <a:bodyPr/>
          <a:lstStyle/>
          <a:p>
            <a:pPr>
              <a:buFont typeface="Arial" panose="020B0604020202020204" pitchFamily="34" charset="0"/>
              <a:buNone/>
            </a:pPr>
            <a:r>
              <a:rPr lang="fa-IR" altLang="fa-IR" smtClean="0"/>
              <a:t> </a:t>
            </a:r>
            <a:endParaRPr lang="en-US" altLang="fa-IR" smtClean="0"/>
          </a:p>
        </p:txBody>
      </p:sp>
      <p:sp>
        <p:nvSpPr>
          <p:cNvPr id="32789" name="Rectangle 6"/>
          <p:cNvSpPr>
            <a:spLocks noChangeArrowheads="1"/>
          </p:cNvSpPr>
          <p:nvPr/>
        </p:nvSpPr>
        <p:spPr bwMode="auto">
          <a:xfrm>
            <a:off x="4724400" y="609600"/>
            <a:ext cx="3606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algn="l" rtl="0" fontAlgn="base">
              <a:spcBef>
                <a:spcPct val="0"/>
              </a:spcBef>
              <a:spcAft>
                <a:spcPct val="0"/>
              </a:spcAft>
              <a:defRPr>
                <a:solidFill>
                  <a:schemeClr val="tx1"/>
                </a:solidFill>
                <a:latin typeface="Times New Roman" panose="02020603050405020304" pitchFamily="18" charset="0"/>
              </a:defRPr>
            </a:lvl6pPr>
            <a:lvl7pPr marL="2971800" indent="-228600" algn="l" rtl="0" fontAlgn="base">
              <a:spcBef>
                <a:spcPct val="0"/>
              </a:spcBef>
              <a:spcAft>
                <a:spcPct val="0"/>
              </a:spcAft>
              <a:defRPr>
                <a:solidFill>
                  <a:schemeClr val="tx1"/>
                </a:solidFill>
                <a:latin typeface="Times New Roman" panose="02020603050405020304" pitchFamily="18" charset="0"/>
              </a:defRPr>
            </a:lvl7pPr>
            <a:lvl8pPr marL="3429000" indent="-228600" algn="l" rtl="0" fontAlgn="base">
              <a:spcBef>
                <a:spcPct val="0"/>
              </a:spcBef>
              <a:spcAft>
                <a:spcPct val="0"/>
              </a:spcAft>
              <a:defRPr>
                <a:solidFill>
                  <a:schemeClr val="tx1"/>
                </a:solidFill>
                <a:latin typeface="Times New Roman" panose="02020603050405020304" pitchFamily="18" charset="0"/>
              </a:defRPr>
            </a:lvl8pPr>
            <a:lvl9pPr marL="3886200" indent="-228600" algn="l" rtl="0" fontAlgn="base">
              <a:spcBef>
                <a:spcPct val="0"/>
              </a:spcBef>
              <a:spcAft>
                <a:spcPct val="0"/>
              </a:spcAft>
              <a:defRPr>
                <a:solidFill>
                  <a:schemeClr val="tx1"/>
                </a:solidFill>
                <a:latin typeface="Times New Roman" panose="02020603050405020304" pitchFamily="18" charset="0"/>
              </a:defRPr>
            </a:lvl9pPr>
          </a:lstStyle>
          <a:p>
            <a:pPr eaLnBrk="1" hangingPunct="1"/>
            <a:r>
              <a:rPr lang="fa-IR" altLang="fa-IR" b="1">
                <a:cs typeface="B Nazanin" panose="00000400000000000000" pitchFamily="2" charset="-78"/>
              </a:rPr>
              <a:t>مقایسه دهکده شهری و توسعه شهری پایدار</a:t>
            </a:r>
            <a:endParaRPr lang="en-US" altLang="fa-I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838200" y="990600"/>
          <a:ext cx="7467600" cy="5105401"/>
        </p:xfrm>
        <a:graphic>
          <a:graphicData uri="http://schemas.openxmlformats.org/drawingml/2006/table">
            <a:tbl>
              <a:tblPr firstRow="1" bandRow="1">
                <a:tableStyleId>{5C22544A-7EE6-4342-B048-85BDC9FD1C3A}</a:tableStyleId>
              </a:tblPr>
              <a:tblGrid>
                <a:gridCol w="2489200"/>
                <a:gridCol w="2489200"/>
                <a:gridCol w="2489200"/>
              </a:tblGrid>
              <a:tr h="1003774">
                <a:tc>
                  <a:txBody>
                    <a:bodyPr/>
                    <a:lstStyle/>
                    <a:p>
                      <a:pPr algn="ctr"/>
                      <a:r>
                        <a:rPr lang="fa-IR" sz="1800" dirty="0">
                          <a:cs typeface="B Nazanin" pitchFamily="2" charset="-78"/>
                        </a:rPr>
                        <a:t>ویژگی های یک دهکده شهری</a:t>
                      </a:r>
                      <a:endParaRPr lang="en-US" sz="1800" dirty="0">
                        <a:cs typeface="B Nazanin" pitchFamily="2" charset="-78"/>
                      </a:endParaRPr>
                    </a:p>
                  </a:txBody>
                  <a:tcPr/>
                </a:tc>
                <a:tc>
                  <a:txBody>
                    <a:bodyPr/>
                    <a:lstStyle/>
                    <a:p>
                      <a:pPr algn="ctr"/>
                      <a:r>
                        <a:rPr lang="fa-IR" sz="1800" dirty="0">
                          <a:cs typeface="B Nazanin" pitchFamily="2" charset="-78"/>
                        </a:rPr>
                        <a:t>معیارهای مورد قبول پایداری برای توسعه</a:t>
                      </a:r>
                      <a:r>
                        <a:rPr lang="fa-IR" sz="1800" baseline="0" dirty="0">
                          <a:cs typeface="B Nazanin" pitchFamily="2" charset="-78"/>
                        </a:rPr>
                        <a:t> شهری</a:t>
                      </a:r>
                      <a:endParaRPr lang="en-US" sz="1800" dirty="0">
                        <a:cs typeface="B Nazanin" pitchFamily="2" charset="-78"/>
                      </a:endParaRPr>
                    </a:p>
                  </a:txBody>
                  <a:tcPr/>
                </a:tc>
                <a:tc>
                  <a:txBody>
                    <a:bodyPr/>
                    <a:lstStyle/>
                    <a:p>
                      <a:pPr algn="ctr"/>
                      <a:r>
                        <a:rPr lang="fa-IR" sz="1800" dirty="0">
                          <a:cs typeface="B Nazanin" pitchFamily="2" charset="-78"/>
                        </a:rPr>
                        <a:t>ویژگی های شهر پایدار</a:t>
                      </a:r>
                      <a:endParaRPr lang="en-US" sz="1800" dirty="0">
                        <a:cs typeface="B Nazanin" pitchFamily="2" charset="-78"/>
                      </a:endParaRPr>
                    </a:p>
                  </a:txBody>
                  <a:tcPr/>
                </a:tc>
              </a:tr>
              <a:tr h="1661418">
                <a:tc>
                  <a:txBody>
                    <a:bodyPr/>
                    <a:lstStyle/>
                    <a:p>
                      <a:pPr algn="just" rtl="1"/>
                      <a:r>
                        <a:rPr lang="fa-IR" sz="1800" dirty="0">
                          <a:cs typeface="B Nazanin" pitchFamily="2" charset="-78"/>
                        </a:rPr>
                        <a:t>- مالکیت مختلط</a:t>
                      </a:r>
                    </a:p>
                    <a:p>
                      <a:pPr algn="just" rtl="1"/>
                      <a:r>
                        <a:rPr lang="fa-IR" sz="1800" dirty="0">
                          <a:cs typeface="B Nazanin" pitchFamily="2" charset="-78"/>
                        </a:rPr>
                        <a:t>- دربرگیرنده انواع</a:t>
                      </a:r>
                      <a:r>
                        <a:rPr lang="fa-IR" sz="1800" baseline="0" dirty="0">
                          <a:cs typeface="B Nazanin" pitchFamily="2" charset="-78"/>
                        </a:rPr>
                        <a:t> سکونت ها شامل خانه های آپارتمانی ، بازنشستگی و خوابگاه دانشجویی و .... </a:t>
                      </a:r>
                      <a:endParaRPr lang="en-US" sz="1800" dirty="0">
                        <a:cs typeface="B Nazanin" pitchFamily="2" charset="-78"/>
                      </a:endParaRPr>
                    </a:p>
                  </a:txBody>
                  <a:tcPr/>
                </a:tc>
                <a:tc>
                  <a:txBody>
                    <a:bodyPr/>
                    <a:lstStyle/>
                    <a:p>
                      <a:pPr algn="ctr"/>
                      <a:r>
                        <a:rPr lang="fa-IR" sz="1800" dirty="0">
                          <a:cs typeface="B Nazanin" pitchFamily="2" charset="-78"/>
                        </a:rPr>
                        <a:t>اختلاط اجتماعی</a:t>
                      </a:r>
                      <a:endParaRPr lang="en-US" sz="1800" dirty="0">
                        <a:cs typeface="B Nazanin" pitchFamily="2" charset="-78"/>
                      </a:endParaRPr>
                    </a:p>
                  </a:txBody>
                  <a:tcPr/>
                </a:tc>
                <a:tc rowSpan="3">
                  <a:txBody>
                    <a:bodyPr/>
                    <a:lstStyle/>
                    <a:p>
                      <a:pPr algn="ctr"/>
                      <a:endParaRPr lang="fa-IR" sz="1800" dirty="0">
                        <a:cs typeface="B Nazanin" pitchFamily="2" charset="-78"/>
                      </a:endParaRPr>
                    </a:p>
                    <a:p>
                      <a:pPr algn="ctr"/>
                      <a:endParaRPr lang="fa-IR" sz="1800" dirty="0">
                        <a:cs typeface="B Nazanin" pitchFamily="2" charset="-78"/>
                      </a:endParaRPr>
                    </a:p>
                    <a:p>
                      <a:pPr algn="ctr"/>
                      <a:endParaRPr lang="fa-IR" sz="1800" dirty="0">
                        <a:cs typeface="B Nazanin" pitchFamily="2" charset="-78"/>
                      </a:endParaRPr>
                    </a:p>
                    <a:p>
                      <a:pPr algn="ctr"/>
                      <a:endParaRPr lang="fa-IR" sz="1800" dirty="0">
                        <a:cs typeface="B Nazanin" pitchFamily="2" charset="-78"/>
                      </a:endParaRPr>
                    </a:p>
                    <a:p>
                      <a:pPr algn="ctr"/>
                      <a:endParaRPr lang="fa-IR" sz="1800" dirty="0">
                        <a:cs typeface="B Nazanin" pitchFamily="2" charset="-78"/>
                      </a:endParaRPr>
                    </a:p>
                    <a:p>
                      <a:pPr algn="ctr"/>
                      <a:r>
                        <a:rPr lang="fa-IR" sz="1800" dirty="0">
                          <a:cs typeface="B Nazanin" pitchFamily="2" charset="-78"/>
                        </a:rPr>
                        <a:t>شرایط اجتماعی - اقتصادی</a:t>
                      </a:r>
                      <a:endParaRPr lang="en-US" sz="1800" dirty="0">
                        <a:cs typeface="B Nazanin" pitchFamily="2" charset="-78"/>
                      </a:endParaRPr>
                    </a:p>
                  </a:txBody>
                  <a:tcPr/>
                </a:tc>
              </a:tr>
              <a:tr h="1003774">
                <a:tc>
                  <a:txBody>
                    <a:bodyPr/>
                    <a:lstStyle/>
                    <a:p>
                      <a:pPr algn="r"/>
                      <a:r>
                        <a:rPr lang="fa-IR" sz="1800" dirty="0">
                          <a:cs typeface="B Nazanin" pitchFamily="2" charset="-78"/>
                        </a:rPr>
                        <a:t>- مشارکت مردم در فرآیند تصمیم سازی</a:t>
                      </a:r>
                      <a:endParaRPr lang="en-US" sz="1800" dirty="0">
                        <a:cs typeface="B Nazanin" pitchFamily="2" charset="-78"/>
                      </a:endParaRPr>
                    </a:p>
                  </a:txBody>
                  <a:tcPr/>
                </a:tc>
                <a:tc>
                  <a:txBody>
                    <a:bodyPr/>
                    <a:lstStyle/>
                    <a:p>
                      <a:pPr algn="ctr"/>
                      <a:r>
                        <a:rPr lang="fa-IR" sz="1800" dirty="0">
                          <a:cs typeface="B Nazanin" pitchFamily="2" charset="-78"/>
                        </a:rPr>
                        <a:t>استقلال نسبی</a:t>
                      </a:r>
                      <a:endParaRPr lang="en-US" sz="1800" dirty="0">
                        <a:cs typeface="B Nazanin" pitchFamily="2" charset="-78"/>
                      </a:endParaRPr>
                    </a:p>
                  </a:txBody>
                  <a:tcPr/>
                </a:tc>
                <a:tc vMerge="1">
                  <a:txBody>
                    <a:bodyPr/>
                    <a:lstStyle/>
                    <a:p>
                      <a:endParaRPr lang="en-US"/>
                    </a:p>
                  </a:txBody>
                  <a:tcPr/>
                </a:tc>
              </a:tr>
              <a:tr h="1436435">
                <a:tc>
                  <a:txBody>
                    <a:bodyPr/>
                    <a:lstStyle/>
                    <a:p>
                      <a:pPr algn="just" rtl="1"/>
                      <a:r>
                        <a:rPr lang="fa-IR" sz="1800" dirty="0">
                          <a:cs typeface="B Nazanin" pitchFamily="2" charset="-78"/>
                        </a:rPr>
                        <a:t>- وجود مراکز کارآفرینی که از مشاغل جدید حمایت می کند</a:t>
                      </a:r>
                      <a:endParaRPr lang="en-US" sz="1800" dirty="0">
                        <a:cs typeface="B Nazanin" pitchFamily="2" charset="-78"/>
                      </a:endParaRPr>
                    </a:p>
                  </a:txBody>
                  <a:tcPr/>
                </a:tc>
                <a:tc>
                  <a:txBody>
                    <a:bodyPr/>
                    <a:lstStyle/>
                    <a:p>
                      <a:pPr algn="ctr"/>
                      <a:r>
                        <a:rPr lang="fa-IR" sz="1800" dirty="0">
                          <a:cs typeface="B Nazanin" pitchFamily="2" charset="-78"/>
                        </a:rPr>
                        <a:t>خودکفایی نسبی</a:t>
                      </a:r>
                      <a:endParaRPr lang="en-US" sz="1800" dirty="0">
                        <a:cs typeface="B Nazanin" pitchFamily="2" charset="-78"/>
                      </a:endParaRPr>
                    </a:p>
                  </a:txBody>
                  <a:tcPr/>
                </a:tc>
                <a:tc vMerge="1">
                  <a:txBody>
                    <a:bodyPr/>
                    <a:lstStyle/>
                    <a:p>
                      <a:endParaRPr lang="en-US"/>
                    </a:p>
                  </a:txBody>
                  <a:tcPr/>
                </a:tc>
              </a:tr>
            </a:tbl>
          </a:graphicData>
        </a:graphic>
      </p:graphicFrame>
      <p:sp>
        <p:nvSpPr>
          <p:cNvPr id="33814" name="Title 3"/>
          <p:cNvSpPr>
            <a:spLocks noGrp="1" noChangeArrowheads="1"/>
          </p:cNvSpPr>
          <p:nvPr>
            <p:ph type="title"/>
          </p:nvPr>
        </p:nvSpPr>
        <p:spPr/>
        <p:txBody>
          <a:bodyPr/>
          <a:lstStyle/>
          <a:p>
            <a:r>
              <a:rPr lang="fa-IR" altLang="fa-IR" smtClean="0"/>
              <a:t> </a:t>
            </a:r>
            <a:endParaRPr lang="en-US" altLang="fa-IR" smtClean="0"/>
          </a:p>
        </p:txBody>
      </p:sp>
      <p:sp>
        <p:nvSpPr>
          <p:cNvPr id="33815" name="Content Placeholder 5"/>
          <p:cNvSpPr>
            <a:spLocks noGrp="1" noChangeArrowheads="1"/>
          </p:cNvSpPr>
          <p:nvPr>
            <p:ph idx="1"/>
          </p:nvPr>
        </p:nvSpPr>
        <p:spPr/>
        <p:txBody>
          <a:bodyPr/>
          <a:lstStyle/>
          <a:p>
            <a:pPr>
              <a:buFont typeface="Arial" panose="020B0604020202020204" pitchFamily="34" charset="0"/>
              <a:buNone/>
            </a:pPr>
            <a:r>
              <a:rPr lang="fa-IR" altLang="fa-IR" smtClean="0"/>
              <a:t> </a:t>
            </a:r>
            <a:endParaRPr lang="en-US" altLang="fa-IR" smtClean="0"/>
          </a:p>
        </p:txBody>
      </p:sp>
      <p:sp>
        <p:nvSpPr>
          <p:cNvPr id="33816" name="Rectangle 7"/>
          <p:cNvSpPr>
            <a:spLocks noChangeArrowheads="1"/>
          </p:cNvSpPr>
          <p:nvPr/>
        </p:nvSpPr>
        <p:spPr bwMode="auto">
          <a:xfrm>
            <a:off x="4724400" y="457200"/>
            <a:ext cx="3606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algn="l" rtl="0" fontAlgn="base">
              <a:spcBef>
                <a:spcPct val="0"/>
              </a:spcBef>
              <a:spcAft>
                <a:spcPct val="0"/>
              </a:spcAft>
              <a:defRPr>
                <a:solidFill>
                  <a:schemeClr val="tx1"/>
                </a:solidFill>
                <a:latin typeface="Times New Roman" panose="02020603050405020304" pitchFamily="18" charset="0"/>
              </a:defRPr>
            </a:lvl6pPr>
            <a:lvl7pPr marL="2971800" indent="-228600" algn="l" rtl="0" fontAlgn="base">
              <a:spcBef>
                <a:spcPct val="0"/>
              </a:spcBef>
              <a:spcAft>
                <a:spcPct val="0"/>
              </a:spcAft>
              <a:defRPr>
                <a:solidFill>
                  <a:schemeClr val="tx1"/>
                </a:solidFill>
                <a:latin typeface="Times New Roman" panose="02020603050405020304" pitchFamily="18" charset="0"/>
              </a:defRPr>
            </a:lvl7pPr>
            <a:lvl8pPr marL="3429000" indent="-228600" algn="l" rtl="0" fontAlgn="base">
              <a:spcBef>
                <a:spcPct val="0"/>
              </a:spcBef>
              <a:spcAft>
                <a:spcPct val="0"/>
              </a:spcAft>
              <a:defRPr>
                <a:solidFill>
                  <a:schemeClr val="tx1"/>
                </a:solidFill>
                <a:latin typeface="Times New Roman" panose="02020603050405020304" pitchFamily="18" charset="0"/>
              </a:defRPr>
            </a:lvl8pPr>
            <a:lvl9pPr marL="3886200" indent="-228600" algn="l" rtl="0" fontAlgn="base">
              <a:spcBef>
                <a:spcPct val="0"/>
              </a:spcBef>
              <a:spcAft>
                <a:spcPct val="0"/>
              </a:spcAft>
              <a:defRPr>
                <a:solidFill>
                  <a:schemeClr val="tx1"/>
                </a:solidFill>
                <a:latin typeface="Times New Roman" panose="02020603050405020304" pitchFamily="18" charset="0"/>
              </a:defRPr>
            </a:lvl9pPr>
          </a:lstStyle>
          <a:p>
            <a:pPr eaLnBrk="1" hangingPunct="1"/>
            <a:r>
              <a:rPr lang="fa-IR" altLang="fa-IR" b="1">
                <a:cs typeface="B Nazanin" panose="00000400000000000000" pitchFamily="2" charset="-78"/>
              </a:rPr>
              <a:t>مقایسه دهکده شهری و توسعه شهری پایدار</a:t>
            </a:r>
            <a:endParaRPr lang="en-US" altLang="fa-I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990600" y="1143000"/>
          <a:ext cx="7315200" cy="4876800"/>
        </p:xfrm>
        <a:graphic>
          <a:graphicData uri="http://schemas.openxmlformats.org/drawingml/2006/table">
            <a:tbl>
              <a:tblPr firstRow="1" bandRow="1">
                <a:tableStyleId>{5C22544A-7EE6-4342-B048-85BDC9FD1C3A}</a:tableStyleId>
              </a:tblPr>
              <a:tblGrid>
                <a:gridCol w="2438400"/>
                <a:gridCol w="2438400"/>
                <a:gridCol w="2438400"/>
              </a:tblGrid>
              <a:tr h="1285702">
                <a:tc>
                  <a:txBody>
                    <a:bodyPr/>
                    <a:lstStyle/>
                    <a:p>
                      <a:pPr algn="ctr"/>
                      <a:r>
                        <a:rPr lang="fa-IR" dirty="0">
                          <a:cs typeface="B Nazanin" pitchFamily="2" charset="-78"/>
                        </a:rPr>
                        <a:t>ویژگی های یک دهکده شهری</a:t>
                      </a:r>
                      <a:endParaRPr lang="en-US" dirty="0">
                        <a:cs typeface="B Nazanin" pitchFamily="2" charset="-78"/>
                      </a:endParaRPr>
                    </a:p>
                  </a:txBody>
                  <a:tcPr/>
                </a:tc>
                <a:tc>
                  <a:txBody>
                    <a:bodyPr/>
                    <a:lstStyle/>
                    <a:p>
                      <a:pPr algn="ctr"/>
                      <a:r>
                        <a:rPr lang="fa-IR" dirty="0">
                          <a:cs typeface="B Nazanin" pitchFamily="2" charset="-78"/>
                        </a:rPr>
                        <a:t>معیارهای مورد قبول پایداری برای توسعه</a:t>
                      </a:r>
                      <a:r>
                        <a:rPr lang="fa-IR" baseline="0" dirty="0">
                          <a:cs typeface="B Nazanin" pitchFamily="2" charset="-78"/>
                        </a:rPr>
                        <a:t> شهری</a:t>
                      </a:r>
                      <a:endParaRPr lang="en-US" dirty="0">
                        <a:cs typeface="B Nazanin" pitchFamily="2" charset="-78"/>
                      </a:endParaRPr>
                    </a:p>
                  </a:txBody>
                  <a:tcPr/>
                </a:tc>
                <a:tc>
                  <a:txBody>
                    <a:bodyPr/>
                    <a:lstStyle/>
                    <a:p>
                      <a:pPr algn="ctr"/>
                      <a:r>
                        <a:rPr lang="fa-IR" dirty="0">
                          <a:cs typeface="B Nazanin" pitchFamily="2" charset="-78"/>
                        </a:rPr>
                        <a:t>ویژگی های شهر پایدار</a:t>
                      </a:r>
                      <a:endParaRPr lang="en-US" dirty="0">
                        <a:cs typeface="B Nazanin" pitchFamily="2" charset="-78"/>
                      </a:endParaRPr>
                    </a:p>
                  </a:txBody>
                  <a:tcPr/>
                </a:tc>
              </a:tr>
              <a:tr h="1330036">
                <a:tc>
                  <a:txBody>
                    <a:bodyPr/>
                    <a:lstStyle/>
                    <a:p>
                      <a:pPr algn="just" rtl="1"/>
                      <a:r>
                        <a:rPr lang="fa-IR" dirty="0">
                          <a:cs typeface="B Nazanin" pitchFamily="2" charset="-78"/>
                        </a:rPr>
                        <a:t>- بناهای بزرگ و مهم در نقاط کلیدی شهر قرار</a:t>
                      </a:r>
                      <a:r>
                        <a:rPr lang="fa-IR" baseline="0" dirty="0">
                          <a:cs typeface="B Nazanin" pitchFamily="2" charset="-78"/>
                        </a:rPr>
                        <a:t> می گیرد تا برآنها تاکید شود.</a:t>
                      </a:r>
                      <a:endParaRPr lang="en-US" dirty="0">
                        <a:cs typeface="B Nazanin" pitchFamily="2" charset="-78"/>
                      </a:endParaRPr>
                    </a:p>
                  </a:txBody>
                  <a:tcPr/>
                </a:tc>
                <a:tc>
                  <a:txBody>
                    <a:bodyPr/>
                    <a:lstStyle/>
                    <a:p>
                      <a:pPr algn="ctr"/>
                      <a:r>
                        <a:rPr lang="fa-IR" dirty="0">
                          <a:cs typeface="B Nazanin" pitchFamily="2" charset="-78"/>
                        </a:rPr>
                        <a:t>قابلیت تجسم شهر</a:t>
                      </a:r>
                      <a:endParaRPr lang="en-US" dirty="0">
                        <a:cs typeface="B Nazanin" pitchFamily="2" charset="-78"/>
                      </a:endParaRPr>
                    </a:p>
                  </a:txBody>
                  <a:tcPr/>
                </a:tc>
                <a:tc rowSpan="2">
                  <a:txBody>
                    <a:bodyPr/>
                    <a:lstStyle/>
                    <a:p>
                      <a:pPr algn="ctr"/>
                      <a:endParaRPr lang="fa-IR" dirty="0">
                        <a:cs typeface="B Nazanin" pitchFamily="2" charset="-78"/>
                      </a:endParaRPr>
                    </a:p>
                    <a:p>
                      <a:pPr algn="ctr"/>
                      <a:endParaRPr lang="fa-IR" dirty="0">
                        <a:cs typeface="B Nazanin" pitchFamily="2" charset="-78"/>
                      </a:endParaRPr>
                    </a:p>
                    <a:p>
                      <a:pPr algn="ctr"/>
                      <a:endParaRPr lang="fa-IR" dirty="0">
                        <a:cs typeface="B Nazanin" pitchFamily="2" charset="-78"/>
                      </a:endParaRPr>
                    </a:p>
                    <a:p>
                      <a:pPr algn="ctr"/>
                      <a:endParaRPr lang="fa-IR" dirty="0">
                        <a:cs typeface="B Nazanin" pitchFamily="2" charset="-78"/>
                      </a:endParaRPr>
                    </a:p>
                    <a:p>
                      <a:pPr algn="ctr"/>
                      <a:r>
                        <a:rPr lang="fa-IR" dirty="0">
                          <a:cs typeface="B Nazanin" pitchFamily="2" charset="-78"/>
                        </a:rPr>
                        <a:t>کیفیات شکلی و بصری</a:t>
                      </a:r>
                      <a:endParaRPr lang="en-US" dirty="0">
                        <a:cs typeface="B Nazanin" pitchFamily="2" charset="-78"/>
                      </a:endParaRPr>
                    </a:p>
                  </a:txBody>
                  <a:tcPr/>
                </a:tc>
              </a:tr>
              <a:tr h="2261062">
                <a:tc>
                  <a:txBody>
                    <a:bodyPr/>
                    <a:lstStyle/>
                    <a:p>
                      <a:pPr algn="r"/>
                      <a:r>
                        <a:rPr lang="fa-IR" dirty="0">
                          <a:cs typeface="B Nazanin" pitchFamily="2" charset="-78"/>
                        </a:rPr>
                        <a:t>- مکانی</a:t>
                      </a:r>
                      <a:r>
                        <a:rPr lang="fa-IR" baseline="0" dirty="0">
                          <a:cs typeface="B Nazanin" pitchFamily="2" charset="-78"/>
                        </a:rPr>
                        <a:t> با همبستگی اجتماعی و احساس تعلق و وابستگی به مکان زندگی</a:t>
                      </a:r>
                      <a:endParaRPr lang="en-US" dirty="0">
                        <a:cs typeface="B Nazanin" pitchFamily="2" charset="-78"/>
                      </a:endParaRPr>
                    </a:p>
                  </a:txBody>
                  <a:tcPr/>
                </a:tc>
                <a:tc>
                  <a:txBody>
                    <a:bodyPr/>
                    <a:lstStyle/>
                    <a:p>
                      <a:pPr algn="ctr"/>
                      <a:r>
                        <a:rPr lang="fa-IR" dirty="0">
                          <a:cs typeface="B Nazanin" pitchFamily="2" charset="-78"/>
                        </a:rPr>
                        <a:t>ایجاد حس مرکزیت و مکان</a:t>
                      </a:r>
                      <a:endParaRPr lang="en-US" dirty="0">
                        <a:cs typeface="B Nazanin" pitchFamily="2" charset="-78"/>
                      </a:endParaRPr>
                    </a:p>
                  </a:txBody>
                  <a:tcPr/>
                </a:tc>
                <a:tc vMerge="1">
                  <a:txBody>
                    <a:bodyPr/>
                    <a:lstStyle/>
                    <a:p>
                      <a:endParaRPr lang="en-US"/>
                    </a:p>
                  </a:txBody>
                  <a:tcPr/>
                </a:tc>
              </a:tr>
            </a:tbl>
          </a:graphicData>
        </a:graphic>
      </p:graphicFrame>
      <p:sp>
        <p:nvSpPr>
          <p:cNvPr id="34835" name="Rectangle 3"/>
          <p:cNvSpPr>
            <a:spLocks noChangeArrowheads="1"/>
          </p:cNvSpPr>
          <p:nvPr/>
        </p:nvSpPr>
        <p:spPr bwMode="auto">
          <a:xfrm>
            <a:off x="4724400" y="609600"/>
            <a:ext cx="3606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algn="l" rtl="0" fontAlgn="base">
              <a:spcBef>
                <a:spcPct val="0"/>
              </a:spcBef>
              <a:spcAft>
                <a:spcPct val="0"/>
              </a:spcAft>
              <a:defRPr>
                <a:solidFill>
                  <a:schemeClr val="tx1"/>
                </a:solidFill>
                <a:latin typeface="Times New Roman" panose="02020603050405020304" pitchFamily="18" charset="0"/>
              </a:defRPr>
            </a:lvl6pPr>
            <a:lvl7pPr marL="2971800" indent="-228600" algn="l" rtl="0" fontAlgn="base">
              <a:spcBef>
                <a:spcPct val="0"/>
              </a:spcBef>
              <a:spcAft>
                <a:spcPct val="0"/>
              </a:spcAft>
              <a:defRPr>
                <a:solidFill>
                  <a:schemeClr val="tx1"/>
                </a:solidFill>
                <a:latin typeface="Times New Roman" panose="02020603050405020304" pitchFamily="18" charset="0"/>
              </a:defRPr>
            </a:lvl7pPr>
            <a:lvl8pPr marL="3429000" indent="-228600" algn="l" rtl="0" fontAlgn="base">
              <a:spcBef>
                <a:spcPct val="0"/>
              </a:spcBef>
              <a:spcAft>
                <a:spcPct val="0"/>
              </a:spcAft>
              <a:defRPr>
                <a:solidFill>
                  <a:schemeClr val="tx1"/>
                </a:solidFill>
                <a:latin typeface="Times New Roman" panose="02020603050405020304" pitchFamily="18" charset="0"/>
              </a:defRPr>
            </a:lvl8pPr>
            <a:lvl9pPr marL="3886200" indent="-228600" algn="l" rtl="0" fontAlgn="base">
              <a:spcBef>
                <a:spcPct val="0"/>
              </a:spcBef>
              <a:spcAft>
                <a:spcPct val="0"/>
              </a:spcAft>
              <a:defRPr>
                <a:solidFill>
                  <a:schemeClr val="tx1"/>
                </a:solidFill>
                <a:latin typeface="Times New Roman" panose="02020603050405020304" pitchFamily="18" charset="0"/>
              </a:defRPr>
            </a:lvl9pPr>
          </a:lstStyle>
          <a:p>
            <a:pPr eaLnBrk="1" hangingPunct="1"/>
            <a:r>
              <a:rPr lang="fa-IR" altLang="fa-IR" b="1">
                <a:cs typeface="B Nazanin" panose="00000400000000000000" pitchFamily="2" charset="-78"/>
              </a:rPr>
              <a:t>مقایسه دهکده شهری و توسعه شهری پایدار</a:t>
            </a:r>
            <a:endParaRPr lang="en-US" altLang="fa-IR"/>
          </a:p>
        </p:txBody>
      </p:sp>
      <p:sp>
        <p:nvSpPr>
          <p:cNvPr id="34836" name="Title 5"/>
          <p:cNvSpPr>
            <a:spLocks noGrp="1" noChangeArrowheads="1"/>
          </p:cNvSpPr>
          <p:nvPr>
            <p:ph type="title"/>
          </p:nvPr>
        </p:nvSpPr>
        <p:spPr/>
        <p:txBody>
          <a:bodyPr/>
          <a:lstStyle/>
          <a:p>
            <a:r>
              <a:rPr lang="fa-IR" altLang="fa-IR" smtClean="0"/>
              <a:t> </a:t>
            </a:r>
            <a:endParaRPr lang="en-US" altLang="fa-IR" smtClean="0"/>
          </a:p>
        </p:txBody>
      </p:sp>
      <p:sp>
        <p:nvSpPr>
          <p:cNvPr id="34837" name="Content Placeholder 6"/>
          <p:cNvSpPr>
            <a:spLocks noGrp="1" noChangeArrowheads="1"/>
          </p:cNvSpPr>
          <p:nvPr>
            <p:ph idx="1"/>
          </p:nvPr>
        </p:nvSpPr>
        <p:spPr/>
        <p:txBody>
          <a:bodyPr/>
          <a:lstStyle/>
          <a:p>
            <a:pPr>
              <a:buFont typeface="Arial" panose="020B0604020202020204" pitchFamily="34" charset="0"/>
              <a:buNone/>
            </a:pPr>
            <a:r>
              <a:rPr lang="fa-IR" altLang="fa-IR" smtClean="0"/>
              <a:t> </a:t>
            </a:r>
            <a:endParaRPr lang="en-US" altLang="fa-IR"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228600"/>
            <a:ext cx="7543800" cy="3886200"/>
          </a:xfrm>
        </p:spPr>
        <p:txBody>
          <a:bodyPr rtlCol="0">
            <a:noAutofit/>
          </a:bodyPr>
          <a:lstStyle/>
          <a:p>
            <a:pPr marL="0" indent="0" algn="just" rtl="1" fontAlgn="auto">
              <a:spcAft>
                <a:spcPts val="0"/>
              </a:spcAft>
              <a:buFont typeface="Arial" panose="020B0604020202020204" pitchFamily="34" charset="0"/>
              <a:buNone/>
              <a:defRPr/>
            </a:pPr>
            <a:r>
              <a:rPr lang="fa-IR" b="1" dirty="0">
                <a:solidFill>
                  <a:schemeClr val="tx1"/>
                </a:solidFill>
                <a:cs typeface="B Nazanin" pitchFamily="2" charset="-78"/>
              </a:rPr>
              <a:t>مقدمه</a:t>
            </a:r>
          </a:p>
          <a:p>
            <a:pPr marL="274320" indent="-274320" algn="just" rtl="1" fontAlgn="auto">
              <a:spcAft>
                <a:spcPts val="0"/>
              </a:spcAft>
              <a:defRPr/>
            </a:pPr>
            <a:r>
              <a:rPr lang="fa-IR" sz="1800" dirty="0">
                <a:solidFill>
                  <a:schemeClr val="accent5">
                    <a:lumMod val="75000"/>
                  </a:schemeClr>
                </a:solidFill>
                <a:cs typeface="B Nazanin" pitchFamily="2" charset="-78"/>
              </a:rPr>
              <a:t>نبود شرايط زيستي </a:t>
            </a:r>
            <a:r>
              <a:rPr lang="fa-IR" sz="1800" dirty="0">
                <a:solidFill>
                  <a:schemeClr val="tx1"/>
                </a:solidFill>
                <a:cs typeface="B Nazanin" pitchFamily="2" charset="-78"/>
              </a:rPr>
              <a:t>و ارتقاء كيفيت  شهرها همواره از مهم ترين دغدغه هاي شهرسازان و علوم مرتبط با  شهرها بوده است. امروزه با توجه به ازدحام، آلودگي، غلبه تردد سواره، حومه گرايي، بحران هويت، نبود امكان بالقوه تعاملات اجتماعي در فضاهاي شهري و در نهايت فقدان يك محيط گرم و دوست داشتني سالم در شهرها توجه بيش از پيش به كيفيت محيط هاي شهري احساس مي شود. </a:t>
            </a:r>
          </a:p>
          <a:p>
            <a:pPr marL="274320" indent="-274320" algn="just" rtl="1" fontAlgn="auto">
              <a:spcAft>
                <a:spcPts val="0"/>
              </a:spcAft>
              <a:defRPr/>
            </a:pPr>
            <a:r>
              <a:rPr lang="fa-IR" sz="1800" dirty="0">
                <a:solidFill>
                  <a:schemeClr val="accent5">
                    <a:lumMod val="75000"/>
                  </a:schemeClr>
                </a:solidFill>
                <a:cs typeface="B Nazanin" pitchFamily="2" charset="-78"/>
              </a:rPr>
              <a:t>تسلط خودرو </a:t>
            </a:r>
            <a:r>
              <a:rPr lang="fa-IR" sz="1800" dirty="0">
                <a:solidFill>
                  <a:schemeClr val="tx1"/>
                </a:solidFill>
                <a:cs typeface="B Nazanin" pitchFamily="2" charset="-78"/>
              </a:rPr>
              <a:t>(به ويژه خودروي شخصي) بر فضاهاي شهري امروز ما كوچكترين امكان براي تعامل اجتماعي وحيات جمعي در شهرها را از ما ربوده است. اين در حالي است كه اثرات سوء زيست محيطي ناشي از آن به مشكلات اجتماعي دامن زده است.</a:t>
            </a:r>
            <a:endParaRPr lang="en-US" sz="1800" dirty="0">
              <a:solidFill>
                <a:schemeClr val="tx1"/>
              </a:solidFill>
              <a:cs typeface="B Nazanin" pitchFamily="2" charset="-78"/>
            </a:endParaRPr>
          </a:p>
          <a:p>
            <a:pPr marL="274320" indent="-274320" algn="just" rtl="1" fontAlgn="auto">
              <a:spcAft>
                <a:spcPts val="0"/>
              </a:spcAft>
              <a:defRPr/>
            </a:pPr>
            <a:endParaRPr lang="fa-IR" sz="1800" dirty="0">
              <a:solidFill>
                <a:schemeClr val="tx1"/>
              </a:solidFill>
              <a:cs typeface="B Nazanin" pitchFamily="2" charset="-78"/>
            </a:endParaRPr>
          </a:p>
          <a:p>
            <a:pPr marL="274320" indent="-274320" algn="just" rtl="1" fontAlgn="auto">
              <a:spcAft>
                <a:spcPts val="0"/>
              </a:spcAft>
              <a:defRPr/>
            </a:pPr>
            <a:endParaRPr lang="en-US" sz="1800" dirty="0">
              <a:solidFill>
                <a:schemeClr val="tx1"/>
              </a:solidFill>
              <a:cs typeface="B Nazanin" pitchFamily="2" charset="-78"/>
            </a:endParaRPr>
          </a:p>
          <a:p>
            <a:pPr marL="274320" indent="-274320" algn="just" rtl="1" fontAlgn="auto">
              <a:spcAft>
                <a:spcPts val="0"/>
              </a:spcAft>
              <a:defRPr/>
            </a:pPr>
            <a:endParaRPr lang="en-US" sz="1800" dirty="0">
              <a:solidFill>
                <a:schemeClr val="tx1"/>
              </a:solidFill>
              <a:cs typeface="B Nazanin" pitchFamily="2" charset="-78"/>
            </a:endParaRPr>
          </a:p>
        </p:txBody>
      </p:sp>
      <p:sp>
        <p:nvSpPr>
          <p:cNvPr id="8195" name="Title 1"/>
          <p:cNvSpPr>
            <a:spLocks noGrp="1" noChangeArrowheads="1"/>
          </p:cNvSpPr>
          <p:nvPr>
            <p:ph type="title"/>
          </p:nvPr>
        </p:nvSpPr>
        <p:spPr/>
        <p:txBody>
          <a:bodyPr/>
          <a:lstStyle/>
          <a:p>
            <a:r>
              <a:rPr lang="en-US" altLang="fa-IR" sz="1800" smtClean="0"/>
              <a:t>Urban village</a:t>
            </a:r>
          </a:p>
        </p:txBody>
      </p:sp>
      <p:pic>
        <p:nvPicPr>
          <p:cNvPr id="1026" name="Picture 2" descr="C:\Users\Public\Pictures\Urban Village\74.jpg"/>
          <p:cNvPicPr>
            <a:picLocks noChangeAspect="1" noChangeArrowheads="1"/>
          </p:cNvPicPr>
          <p:nvPr/>
        </p:nvPicPr>
        <p:blipFill>
          <a:blip r:embed="rId2" cstate="print"/>
          <a:srcRect/>
          <a:stretch>
            <a:fillRect/>
          </a:stretch>
        </p:blipFill>
        <p:spPr bwMode="auto">
          <a:xfrm>
            <a:off x="2819400" y="3048000"/>
            <a:ext cx="4495800" cy="2997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81200" y="381000"/>
            <a:ext cx="6781800" cy="304800"/>
          </a:xfrm>
        </p:spPr>
        <p:txBody>
          <a:bodyPr rtlCol="0">
            <a:normAutofit fontScale="92500" lnSpcReduction="20000"/>
          </a:bodyPr>
          <a:lstStyle/>
          <a:p>
            <a:pPr marL="274320" indent="-274320" algn="r" rtl="1" fontAlgn="auto">
              <a:spcAft>
                <a:spcPts val="0"/>
              </a:spcAft>
              <a:defRPr/>
            </a:pPr>
            <a:r>
              <a:rPr lang="fa-IR" sz="1800" dirty="0">
                <a:solidFill>
                  <a:schemeClr val="tx1"/>
                </a:solidFill>
                <a:cs typeface="B Nazanin" pitchFamily="2" charset="-78"/>
              </a:rPr>
              <a:t>مقایسه اصول طراحی شهری با اصول دهکده شهری ( </a:t>
            </a:r>
            <a:r>
              <a:rPr lang="en-US" sz="1200" dirty="0">
                <a:solidFill>
                  <a:schemeClr val="tx1"/>
                </a:solidFill>
                <a:cs typeface="B Nazanin" pitchFamily="2" charset="-78"/>
              </a:rPr>
              <a:t>BIDDULPH . 2000.67 </a:t>
            </a:r>
            <a:r>
              <a:rPr lang="fa-IR" sz="1200" dirty="0">
                <a:solidFill>
                  <a:schemeClr val="tx1"/>
                </a:solidFill>
                <a:cs typeface="B Nazanin" pitchFamily="2" charset="-78"/>
              </a:rPr>
              <a:t> </a:t>
            </a:r>
            <a:r>
              <a:rPr lang="fa-IR" sz="1800" dirty="0">
                <a:solidFill>
                  <a:schemeClr val="tx1"/>
                </a:solidFill>
                <a:cs typeface="B Nazanin" pitchFamily="2" charset="-78"/>
              </a:rPr>
              <a:t>)</a:t>
            </a:r>
            <a:endParaRPr lang="en-US" sz="1800" dirty="0">
              <a:solidFill>
                <a:schemeClr val="tx1"/>
              </a:solidFill>
              <a:cs typeface="B Nazanin" pitchFamily="2" charset="-78"/>
            </a:endParaRPr>
          </a:p>
        </p:txBody>
      </p:sp>
      <p:sp>
        <p:nvSpPr>
          <p:cNvPr id="35843" name="Title 1"/>
          <p:cNvSpPr>
            <a:spLocks noGrp="1" noChangeArrowheads="1"/>
          </p:cNvSpPr>
          <p:nvPr>
            <p:ph type="title"/>
          </p:nvPr>
        </p:nvSpPr>
        <p:spPr/>
        <p:txBody>
          <a:bodyPr/>
          <a:lstStyle/>
          <a:p>
            <a:r>
              <a:rPr lang="en-US" altLang="fa-IR" sz="1800" smtClean="0"/>
              <a:t>Urban village</a:t>
            </a:r>
          </a:p>
        </p:txBody>
      </p:sp>
      <p:graphicFrame>
        <p:nvGraphicFramePr>
          <p:cNvPr id="4" name="Table 3"/>
          <p:cNvGraphicFramePr>
            <a:graphicFrameLocks noGrp="1"/>
          </p:cNvGraphicFramePr>
          <p:nvPr/>
        </p:nvGraphicFramePr>
        <p:xfrm>
          <a:off x="304800" y="892175"/>
          <a:ext cx="8534400" cy="5737795"/>
        </p:xfrm>
        <a:graphic>
          <a:graphicData uri="http://schemas.openxmlformats.org/drawingml/2006/table">
            <a:tbl>
              <a:tblPr rtl="1" firstRow="1" firstCol="1" bandRow="1">
                <a:tableStyleId>{5C22544A-7EE6-4342-B048-85BDC9FD1C3A}</a:tableStyleId>
              </a:tblPr>
              <a:tblGrid>
                <a:gridCol w="1391856"/>
                <a:gridCol w="1452944"/>
                <a:gridCol w="1422400"/>
                <a:gridCol w="1422400"/>
                <a:gridCol w="1422400"/>
                <a:gridCol w="1422400"/>
              </a:tblGrid>
              <a:tr h="585151">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جکوبز (1951 )</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لینچ ( 1950 )</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کالن (1971 )</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بنتلی و همکاران ( 1985 )</a:t>
                      </a:r>
                      <a:endParaRPr lang="en-US" sz="140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تیبالدز (1988 )</a:t>
                      </a:r>
                      <a:endParaRPr lang="en-US" sz="140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اصول دهکده شهری ، اندوز( 1992-1995)</a:t>
                      </a:r>
                      <a:endParaRPr lang="en-US" sz="1400" dirty="0">
                        <a:solidFill>
                          <a:schemeClr val="tx1"/>
                        </a:solidFill>
                        <a:effectLst/>
                        <a:latin typeface="Calibri"/>
                        <a:ea typeface="Calibri"/>
                        <a:cs typeface="B Nazanin" pitchFamily="2" charset="-78"/>
                      </a:endParaRPr>
                    </a:p>
                  </a:txBody>
                  <a:tcPr marL="46935" marR="46935" marT="0" marB="0" anchor="ctr"/>
                </a:tc>
              </a:tr>
              <a:tr h="981347">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 </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 </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دربردارنده رنگ ها ، بافت ، مقیاس ، سبک ، کارکتر ، خصوصی بودن ، منحصربفرد بودن</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تناسبات بصری</a:t>
                      </a:r>
                      <a:endParaRPr lang="en-US" sz="1400">
                        <a:solidFill>
                          <a:schemeClr val="tx1"/>
                        </a:solidFill>
                        <a:effectLst/>
                        <a:cs typeface="B Nazanin" pitchFamily="2" charset="-78"/>
                      </a:endParaRPr>
                    </a:p>
                    <a:p>
                      <a:pPr marL="0" marR="0" algn="ctr" rtl="1">
                        <a:lnSpc>
                          <a:spcPct val="115000"/>
                        </a:lnSpc>
                        <a:spcBef>
                          <a:spcPts val="0"/>
                        </a:spcBef>
                        <a:spcAft>
                          <a:spcPts val="0"/>
                        </a:spcAft>
                      </a:pPr>
                      <a:r>
                        <a:rPr lang="fa-IR" sz="1400">
                          <a:solidFill>
                            <a:schemeClr val="tx1"/>
                          </a:solidFill>
                          <a:effectLst/>
                          <a:cs typeface="B Nazanin" pitchFamily="2" charset="-78"/>
                        </a:rPr>
                        <a:t>نشانه های بصری</a:t>
                      </a:r>
                      <a:endParaRPr lang="en-US" sz="140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ملاحظات بافت ها و بناهای با ارزش تاریخی و زمینه گرایی</a:t>
                      </a:r>
                      <a:endParaRPr lang="en-US" sz="140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محلی بودن که با سبک معماری قابل تمییز است</a:t>
                      </a:r>
                      <a:endParaRPr lang="en-US" sz="1400">
                        <a:solidFill>
                          <a:schemeClr val="tx1"/>
                        </a:solidFill>
                        <a:effectLst/>
                        <a:latin typeface="Calibri"/>
                        <a:ea typeface="Calibri"/>
                        <a:cs typeface="B Nazanin" pitchFamily="2" charset="-78"/>
                      </a:endParaRPr>
                    </a:p>
                  </a:txBody>
                  <a:tcPr marL="46935" marR="46935" marT="0" marB="0" anchor="ctr"/>
                </a:tc>
              </a:tr>
              <a:tr h="490674">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 </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 </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حس مکان ، تعریف فضا ، محصوریت</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 </a:t>
                      </a:r>
                      <a:endParaRPr lang="en-US" sz="140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مکان ها ، ساختمان ها نیستند </a:t>
                      </a:r>
                      <a:endParaRPr lang="en-US" sz="140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محصوریت رویدادهای بصری</a:t>
                      </a:r>
                      <a:endParaRPr lang="en-US" sz="1400" dirty="0">
                        <a:solidFill>
                          <a:schemeClr val="tx1"/>
                        </a:solidFill>
                        <a:effectLst/>
                        <a:latin typeface="Calibri"/>
                        <a:ea typeface="Calibri"/>
                        <a:cs typeface="B Nazanin" pitchFamily="2" charset="-78"/>
                      </a:endParaRPr>
                    </a:p>
                  </a:txBody>
                  <a:tcPr marL="46935" marR="46935" marT="0" marB="0" anchor="ctr"/>
                </a:tc>
              </a:tr>
              <a:tr h="736011">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کاربری مختلط</a:t>
                      </a:r>
                      <a:endParaRPr lang="en-US" sz="1400" dirty="0">
                        <a:solidFill>
                          <a:schemeClr val="tx1"/>
                        </a:solidFill>
                        <a:effectLst/>
                        <a:cs typeface="B Nazanin" pitchFamily="2" charset="-78"/>
                      </a:endParaRPr>
                    </a:p>
                    <a:p>
                      <a:pPr marL="0" marR="0" algn="ctr" rtl="1">
                        <a:lnSpc>
                          <a:spcPct val="115000"/>
                        </a:lnSpc>
                        <a:spcBef>
                          <a:spcPts val="0"/>
                        </a:spcBef>
                        <a:spcAft>
                          <a:spcPts val="0"/>
                        </a:spcAft>
                      </a:pPr>
                      <a:r>
                        <a:rPr lang="fa-IR" sz="1400" dirty="0">
                          <a:solidFill>
                            <a:schemeClr val="tx1"/>
                          </a:solidFill>
                          <a:effectLst/>
                          <a:cs typeface="B Nazanin" pitchFamily="2" charset="-78"/>
                        </a:rPr>
                        <a:t>اختلاط تجاری</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 </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 </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تنوع کاربری و شکل</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ترغیب به کاربری مختلط</a:t>
                      </a:r>
                      <a:endParaRPr lang="en-US" sz="140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کاربری مختلط در درون محله ، بلوک ها و خیابان ها</a:t>
                      </a:r>
                      <a:endParaRPr lang="en-US" sz="1400">
                        <a:solidFill>
                          <a:schemeClr val="tx1"/>
                        </a:solidFill>
                        <a:effectLst/>
                        <a:latin typeface="Calibri"/>
                        <a:ea typeface="Calibri"/>
                        <a:cs typeface="B Nazanin" pitchFamily="2" charset="-78"/>
                      </a:endParaRPr>
                    </a:p>
                  </a:txBody>
                  <a:tcPr marL="46935" marR="46935" marT="0" marB="0" anchor="ctr"/>
                </a:tc>
              </a:tr>
              <a:tr h="490674">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نفوذپذیری بلوک های شهری</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 </a:t>
                      </a:r>
                      <a:endParaRPr lang="en-US" sz="140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 </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نفوذپذیری</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ترغیب نفوذ پذیری حرکت پیاده</a:t>
                      </a:r>
                      <a:endParaRPr lang="en-US" sz="140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نفوذپذیری ، بلوک های کوچک</a:t>
                      </a:r>
                      <a:endParaRPr lang="en-US" sz="1400" dirty="0">
                        <a:solidFill>
                          <a:schemeClr val="tx1"/>
                        </a:solidFill>
                        <a:effectLst/>
                        <a:latin typeface="Calibri"/>
                        <a:ea typeface="Calibri"/>
                        <a:cs typeface="B Nazanin" pitchFamily="2" charset="-78"/>
                      </a:endParaRPr>
                    </a:p>
                  </a:txBody>
                  <a:tcPr marL="46935" marR="46935" marT="0" marB="0" anchor="ctr"/>
                </a:tc>
              </a:tr>
              <a:tr h="490674">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اختلاط اجتماعی و عملکردی</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 </a:t>
                      </a:r>
                      <a:endParaRPr lang="en-US" sz="140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 </a:t>
                      </a:r>
                      <a:endParaRPr lang="en-US" sz="140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شخصی سازی</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اختلاط اجتماعی و همفکری</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اختلاط اجتماعی و همفکری</a:t>
                      </a:r>
                      <a:endParaRPr lang="en-US" sz="1400">
                        <a:solidFill>
                          <a:schemeClr val="tx1"/>
                        </a:solidFill>
                        <a:effectLst/>
                        <a:latin typeface="Calibri"/>
                        <a:ea typeface="Calibri"/>
                        <a:cs typeface="B Nazanin" pitchFamily="2" charset="-78"/>
                      </a:endParaRPr>
                    </a:p>
                  </a:txBody>
                  <a:tcPr marL="46935" marR="46935" marT="0" marB="0" anchor="ctr"/>
                </a:tc>
              </a:tr>
              <a:tr h="490674">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 </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خوانایی راه ، لبه ، بخش ، گره ، نشانه</a:t>
                      </a:r>
                      <a:endParaRPr lang="en-US" sz="140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فضاهای متوالی</a:t>
                      </a:r>
                      <a:endParaRPr lang="en-US" sz="140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خوانایی راه ، لبه ، گره ، نشانه ، بخش</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خوانایی</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خوانا ، نقاط کانونی</a:t>
                      </a:r>
                      <a:endParaRPr lang="en-US" sz="1400">
                        <a:solidFill>
                          <a:schemeClr val="tx1"/>
                        </a:solidFill>
                        <a:effectLst/>
                        <a:latin typeface="Calibri"/>
                        <a:ea typeface="Calibri"/>
                        <a:cs typeface="B Nazanin" pitchFamily="2" charset="-78"/>
                      </a:endParaRPr>
                    </a:p>
                  </a:txBody>
                  <a:tcPr marL="46935" marR="46935" marT="0" marB="0" anchor="ctr"/>
                </a:tc>
              </a:tr>
              <a:tr h="981347">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غنای فضاهای شهری</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 </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 </a:t>
                      </a:r>
                      <a:endParaRPr lang="en-US" sz="140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غنای ساختمان ها و فضاها</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سازگاری ، انعطاف پذیری و تغییر فزاینده</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تنوع ساختمان ها و فضاها که با گذشت زمان در حال تغییر و تطابق هستند</a:t>
                      </a:r>
                      <a:endParaRPr lang="en-US" sz="1400" dirty="0">
                        <a:solidFill>
                          <a:schemeClr val="tx1"/>
                        </a:solidFill>
                        <a:effectLst/>
                        <a:latin typeface="Calibri"/>
                        <a:ea typeface="Calibri"/>
                        <a:cs typeface="B Nazanin" pitchFamily="2" charset="-78"/>
                      </a:endParaRPr>
                    </a:p>
                  </a:txBody>
                  <a:tcPr marL="46935" marR="46935" marT="0" marB="0" anchor="ctr"/>
                </a:tc>
              </a:tr>
              <a:tr h="490674">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غنای فعالیت</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 </a:t>
                      </a:r>
                      <a:endParaRPr lang="en-US" sz="140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 </a:t>
                      </a:r>
                      <a:endParaRPr lang="en-US" sz="140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a:solidFill>
                            <a:schemeClr val="tx1"/>
                          </a:solidFill>
                          <a:effectLst/>
                          <a:cs typeface="B Nazanin" pitchFamily="2" charset="-78"/>
                        </a:rPr>
                        <a:t>غنای جزئیات</a:t>
                      </a:r>
                      <a:endParaRPr lang="en-US" sz="140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ویژگی های بصری دلپذیر</a:t>
                      </a:r>
                      <a:endParaRPr lang="en-US" sz="1400" dirty="0">
                        <a:solidFill>
                          <a:schemeClr val="tx1"/>
                        </a:solidFill>
                        <a:effectLst/>
                        <a:latin typeface="Calibri"/>
                        <a:ea typeface="Calibri"/>
                        <a:cs typeface="B Nazanin" pitchFamily="2" charset="-78"/>
                      </a:endParaRPr>
                    </a:p>
                  </a:txBody>
                  <a:tcPr marL="46935" marR="46935" marT="0" marB="0" anchor="ctr"/>
                </a:tc>
                <a:tc>
                  <a:txBody>
                    <a:bodyPr/>
                    <a:lstStyle/>
                    <a:p>
                      <a:pPr marL="0" marR="0" algn="ctr" rtl="1">
                        <a:lnSpc>
                          <a:spcPct val="115000"/>
                        </a:lnSpc>
                        <a:spcBef>
                          <a:spcPts val="0"/>
                        </a:spcBef>
                        <a:spcAft>
                          <a:spcPts val="0"/>
                        </a:spcAft>
                      </a:pPr>
                      <a:r>
                        <a:rPr lang="fa-IR" sz="1400" dirty="0">
                          <a:solidFill>
                            <a:schemeClr val="tx1"/>
                          </a:solidFill>
                          <a:effectLst/>
                          <a:cs typeface="B Nazanin" pitchFamily="2" charset="-78"/>
                        </a:rPr>
                        <a:t>ایجاد سرزندگی میان بناها و فضاها</a:t>
                      </a:r>
                      <a:endParaRPr lang="en-US" sz="1400" dirty="0">
                        <a:solidFill>
                          <a:schemeClr val="tx1"/>
                        </a:solidFill>
                        <a:effectLst/>
                        <a:latin typeface="Calibri"/>
                        <a:ea typeface="Calibri"/>
                        <a:cs typeface="B Nazanin" pitchFamily="2" charset="-78"/>
                      </a:endParaRPr>
                    </a:p>
                  </a:txBody>
                  <a:tcPr marL="46935" marR="46935" marT="0" marB="0" anchor="ct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0" y="533400"/>
            <a:ext cx="3810000" cy="5562600"/>
          </a:xfrm>
        </p:spPr>
        <p:txBody>
          <a:bodyPr rtlCol="0">
            <a:normAutofit/>
          </a:bodyPr>
          <a:lstStyle/>
          <a:p>
            <a:pPr marL="274320" indent="-274320" algn="just" rtl="1" fontAlgn="auto">
              <a:spcAft>
                <a:spcPts val="0"/>
              </a:spcAft>
              <a:buFont typeface="Arial" panose="020B0604020202020204" pitchFamily="34" charset="0"/>
              <a:buNone/>
              <a:defRPr/>
            </a:pPr>
            <a:r>
              <a:rPr lang="ar-SA" sz="1800" b="1" dirty="0">
                <a:solidFill>
                  <a:schemeClr val="tx1"/>
                </a:solidFill>
                <a:cs typeface="B Nazanin" pitchFamily="2" charset="-78"/>
              </a:rPr>
              <a:t>جمع بندی</a:t>
            </a:r>
            <a:endParaRPr lang="en-US" sz="1800" dirty="0">
              <a:solidFill>
                <a:schemeClr val="tx1"/>
              </a:solidFill>
              <a:cs typeface="B Nazanin" pitchFamily="2" charset="-78"/>
            </a:endParaRPr>
          </a:p>
          <a:p>
            <a:pPr marL="274320" indent="-274320" algn="just" rtl="1" fontAlgn="auto">
              <a:spcAft>
                <a:spcPts val="0"/>
              </a:spcAft>
              <a:buFont typeface="Arial" panose="020B0604020202020204" pitchFamily="34" charset="0"/>
              <a:buNone/>
              <a:defRPr/>
            </a:pPr>
            <a:r>
              <a:rPr lang="ar-SA" sz="1800" dirty="0">
                <a:solidFill>
                  <a:schemeClr val="tx1"/>
                </a:solidFill>
                <a:cs typeface="B Nazanin" pitchFamily="2" charset="-78"/>
              </a:rPr>
              <a:t>مفهوم </a:t>
            </a:r>
            <a:r>
              <a:rPr lang="ar-SA" sz="1800" u="sng" dirty="0">
                <a:solidFill>
                  <a:schemeClr val="tx1"/>
                </a:solidFill>
                <a:cs typeface="B Nazanin" pitchFamily="2" charset="-78"/>
              </a:rPr>
              <a:t>دهکده شهری  </a:t>
            </a:r>
            <a:r>
              <a:rPr lang="ar-SA" sz="1800" dirty="0">
                <a:solidFill>
                  <a:schemeClr val="tx1"/>
                </a:solidFill>
                <a:cs typeface="B Nazanin" pitchFamily="2" charset="-78"/>
              </a:rPr>
              <a:t>را می توان تا حدود زیادی در برابر مفهوم </a:t>
            </a:r>
            <a:r>
              <a:rPr lang="ar-SA" sz="1800" u="sng" dirty="0">
                <a:solidFill>
                  <a:schemeClr val="tx1"/>
                </a:solidFill>
                <a:cs typeface="B Nazanin" pitchFamily="2" charset="-78"/>
              </a:rPr>
              <a:t>محله</a:t>
            </a:r>
            <a:r>
              <a:rPr lang="ar-SA" sz="1800" dirty="0">
                <a:solidFill>
                  <a:schemeClr val="accent5">
                    <a:lumMod val="75000"/>
                  </a:schemeClr>
                </a:solidFill>
                <a:cs typeface="B Nazanin" pitchFamily="2" charset="-78"/>
              </a:rPr>
              <a:t> </a:t>
            </a:r>
            <a:r>
              <a:rPr lang="ar-SA" sz="1800" dirty="0">
                <a:solidFill>
                  <a:schemeClr val="tx1"/>
                </a:solidFill>
                <a:cs typeface="B Nazanin" pitchFamily="2" charset="-78"/>
              </a:rPr>
              <a:t> دانست . محوریت الگوی دهکده شهری را باید در تاکید بر </a:t>
            </a:r>
            <a:r>
              <a:rPr lang="ar-SA" sz="1800" dirty="0">
                <a:solidFill>
                  <a:schemeClr val="accent5">
                    <a:lumMod val="75000"/>
                  </a:schemeClr>
                </a:solidFill>
                <a:cs typeface="B Nazanin" pitchFamily="2" charset="-78"/>
              </a:rPr>
              <a:t>استقلال</a:t>
            </a:r>
            <a:r>
              <a:rPr lang="ar-SA" sz="1800" dirty="0">
                <a:solidFill>
                  <a:schemeClr val="tx1"/>
                </a:solidFill>
                <a:cs typeface="B Nazanin" pitchFamily="2" charset="-78"/>
              </a:rPr>
              <a:t> بیشتر اقتصادی در مقایسه با محله ، بحث </a:t>
            </a:r>
            <a:r>
              <a:rPr lang="ar-SA" sz="1800" dirty="0">
                <a:solidFill>
                  <a:schemeClr val="accent5">
                    <a:lumMod val="75000"/>
                  </a:schemeClr>
                </a:solidFill>
                <a:cs typeface="B Nazanin" pitchFamily="2" charset="-78"/>
              </a:rPr>
              <a:t>زیباشناسانه</a:t>
            </a:r>
            <a:r>
              <a:rPr lang="ar-SA" sz="1800" dirty="0">
                <a:solidFill>
                  <a:schemeClr val="tx1"/>
                </a:solidFill>
                <a:cs typeface="B Nazanin" pitchFamily="2" charset="-78"/>
              </a:rPr>
              <a:t> محیط و </a:t>
            </a:r>
            <a:r>
              <a:rPr lang="ar-SA" sz="1800" dirty="0">
                <a:solidFill>
                  <a:schemeClr val="accent5">
                    <a:lumMod val="75000"/>
                  </a:schemeClr>
                </a:solidFill>
                <a:cs typeface="B Nazanin" pitchFamily="2" charset="-78"/>
              </a:rPr>
              <a:t>کیفیت</a:t>
            </a:r>
            <a:r>
              <a:rPr lang="ar-SA" sz="1800" dirty="0">
                <a:solidFill>
                  <a:schemeClr val="tx1"/>
                </a:solidFill>
                <a:cs typeface="B Nazanin" pitchFamily="2" charset="-78"/>
              </a:rPr>
              <a:t> </a:t>
            </a:r>
            <a:r>
              <a:rPr lang="fa-IR" sz="1800" dirty="0">
                <a:solidFill>
                  <a:schemeClr val="tx1"/>
                </a:solidFill>
                <a:cs typeface="B Nazanin" pitchFamily="2" charset="-78"/>
              </a:rPr>
              <a:t>آ</a:t>
            </a:r>
            <a:r>
              <a:rPr lang="ar-SA" sz="1800" dirty="0">
                <a:solidFill>
                  <a:schemeClr val="tx1"/>
                </a:solidFill>
                <a:cs typeface="B Nazanin" pitchFamily="2" charset="-78"/>
              </a:rPr>
              <a:t>ن و تاکید بر </a:t>
            </a:r>
            <a:r>
              <a:rPr lang="ar-SA" sz="1800" dirty="0">
                <a:solidFill>
                  <a:schemeClr val="accent5">
                    <a:lumMod val="75000"/>
                  </a:schemeClr>
                </a:solidFill>
                <a:cs typeface="B Nazanin" pitchFamily="2" charset="-78"/>
              </a:rPr>
              <a:t>ارتقا حیات اجتماعی </a:t>
            </a:r>
            <a:r>
              <a:rPr lang="ar-SA" sz="1800" dirty="0">
                <a:solidFill>
                  <a:schemeClr val="tx1"/>
                </a:solidFill>
                <a:cs typeface="B Nazanin" pitchFamily="2" charset="-78"/>
              </a:rPr>
              <a:t>جستجو نمود .</a:t>
            </a:r>
            <a:r>
              <a:rPr lang="fa-IR" sz="1800" dirty="0">
                <a:solidFill>
                  <a:schemeClr val="tx1"/>
                </a:solidFill>
                <a:cs typeface="B Nazanin" pitchFamily="2" charset="-78"/>
              </a:rPr>
              <a:t> </a:t>
            </a:r>
            <a:r>
              <a:rPr lang="ar-SA" sz="1800" dirty="0">
                <a:solidFill>
                  <a:schemeClr val="tx1"/>
                </a:solidFill>
                <a:cs typeface="B Nazanin" pitchFamily="2" charset="-78"/>
              </a:rPr>
              <a:t>وسعت در دهکده شهری بواسطه فاصله مناسب برای </a:t>
            </a:r>
            <a:r>
              <a:rPr lang="ar-SA" sz="1800" dirty="0">
                <a:solidFill>
                  <a:schemeClr val="accent5">
                    <a:lumMod val="75000"/>
                  </a:schemeClr>
                </a:solidFill>
                <a:cs typeface="B Nazanin" pitchFamily="2" charset="-78"/>
              </a:rPr>
              <a:t>حرکت پیاده </a:t>
            </a:r>
            <a:r>
              <a:rPr lang="ar-SA" sz="1800" dirty="0">
                <a:solidFill>
                  <a:schemeClr val="tx1"/>
                </a:solidFill>
                <a:cs typeface="B Nazanin" pitchFamily="2" charset="-78"/>
              </a:rPr>
              <a:t>از هر نقطه تعیین می شود . از طرفی این اندازه باید در حدی باشد که دامنه </a:t>
            </a:r>
            <a:r>
              <a:rPr lang="ar-SA" sz="1800" dirty="0">
                <a:solidFill>
                  <a:schemeClr val="accent5">
                    <a:lumMod val="75000"/>
                  </a:schemeClr>
                </a:solidFill>
                <a:cs typeface="B Nazanin" pitchFamily="2" charset="-78"/>
              </a:rPr>
              <a:t>متنوعی</a:t>
            </a:r>
            <a:r>
              <a:rPr lang="ar-SA" sz="1800" dirty="0">
                <a:solidFill>
                  <a:schemeClr val="tx1"/>
                </a:solidFill>
                <a:cs typeface="B Nazanin" pitchFamily="2" charset="-78"/>
              </a:rPr>
              <a:t> از فعالیت ها و خدمات را پشتیبانی کند . به عبارت</a:t>
            </a:r>
            <a:r>
              <a:rPr lang="fa-IR" sz="1800" dirty="0">
                <a:solidFill>
                  <a:schemeClr val="tx1"/>
                </a:solidFill>
                <a:cs typeface="B Nazanin" pitchFamily="2" charset="-78"/>
              </a:rPr>
              <a:t>ی</a:t>
            </a:r>
            <a:r>
              <a:rPr lang="ar-SA" sz="1800" dirty="0">
                <a:solidFill>
                  <a:schemeClr val="tx1"/>
                </a:solidFill>
                <a:cs typeface="B Nazanin" pitchFamily="2" charset="-78"/>
              </a:rPr>
              <a:t> در ایجاد بحث  بر </a:t>
            </a:r>
            <a:r>
              <a:rPr lang="ar-SA" sz="1800" dirty="0">
                <a:solidFill>
                  <a:schemeClr val="accent5">
                    <a:lumMod val="75000"/>
                  </a:schemeClr>
                </a:solidFill>
                <a:cs typeface="B Nazanin" pitchFamily="2" charset="-78"/>
              </a:rPr>
              <a:t>تراکم  بالا</a:t>
            </a:r>
            <a:r>
              <a:rPr lang="ar-SA" sz="1800" dirty="0">
                <a:solidFill>
                  <a:schemeClr val="tx1"/>
                </a:solidFill>
                <a:cs typeface="B Nazanin" pitchFamily="2" charset="-78"/>
              </a:rPr>
              <a:t> در دهکده شهری است . در دهکده شهری علاوه بر </a:t>
            </a:r>
            <a:r>
              <a:rPr lang="ar-SA" sz="1800" dirty="0">
                <a:solidFill>
                  <a:schemeClr val="accent5">
                    <a:lumMod val="75000"/>
                  </a:schemeClr>
                </a:solidFill>
                <a:cs typeface="B Nazanin" pitchFamily="2" charset="-78"/>
              </a:rPr>
              <a:t>فشردگی</a:t>
            </a:r>
            <a:r>
              <a:rPr lang="ar-SA" sz="1800" dirty="0">
                <a:solidFill>
                  <a:schemeClr val="tx1"/>
                </a:solidFill>
                <a:cs typeface="B Nazanin" pitchFamily="2" charset="-78"/>
              </a:rPr>
              <a:t> در بکارگیری </a:t>
            </a:r>
            <a:r>
              <a:rPr lang="ar-SA" sz="1800" dirty="0">
                <a:solidFill>
                  <a:schemeClr val="accent5">
                    <a:lumMod val="75000"/>
                  </a:schemeClr>
                </a:solidFill>
                <a:cs typeface="B Nazanin" pitchFamily="2" charset="-78"/>
              </a:rPr>
              <a:t>کاربری مختلط </a:t>
            </a:r>
            <a:r>
              <a:rPr lang="ar-SA" sz="1800" dirty="0">
                <a:solidFill>
                  <a:schemeClr val="tx1"/>
                </a:solidFill>
                <a:cs typeface="B Nazanin" pitchFamily="2" charset="-78"/>
              </a:rPr>
              <a:t>نیز تاکید می شود . چنین ویژگی هایی ( </a:t>
            </a:r>
            <a:r>
              <a:rPr lang="ar-SA" sz="1800" dirty="0">
                <a:solidFill>
                  <a:schemeClr val="tx1"/>
                </a:solidFill>
                <a:effectLst>
                  <a:outerShdw blurRad="38100" dist="38100" dir="2700000" algn="tl">
                    <a:srgbClr val="000000">
                      <a:alpha val="43137"/>
                    </a:srgbClr>
                  </a:outerShdw>
                </a:effectLst>
                <a:cs typeface="B Nazanin" pitchFamily="2" charset="-78"/>
              </a:rPr>
              <a:t>فاصله کم ، تراکم و کاربری مختلط </a:t>
            </a:r>
            <a:r>
              <a:rPr lang="ar-SA" sz="1800" dirty="0">
                <a:solidFill>
                  <a:schemeClr val="tx1"/>
                </a:solidFill>
                <a:cs typeface="B Nazanin" pitchFamily="2" charset="-78"/>
              </a:rPr>
              <a:t>) در جهت ارتقا حرکت پیاده عمل خواهد نمود </a:t>
            </a:r>
            <a:r>
              <a:rPr lang="fa-IR" sz="1800" dirty="0">
                <a:solidFill>
                  <a:schemeClr val="tx1"/>
                </a:solidFill>
                <a:cs typeface="B Nazanin" pitchFamily="2" charset="-78"/>
              </a:rPr>
              <a:t>.</a:t>
            </a:r>
            <a:endParaRPr lang="en-US" sz="1800" dirty="0">
              <a:solidFill>
                <a:schemeClr val="tx1"/>
              </a:solidFill>
              <a:cs typeface="B Nazanin" pitchFamily="2" charset="-78"/>
            </a:endParaRPr>
          </a:p>
        </p:txBody>
      </p:sp>
      <p:pic>
        <p:nvPicPr>
          <p:cNvPr id="5" name="Picture 4"/>
          <p:cNvPicPr>
            <a:picLocks noChangeAspect="1"/>
          </p:cNvPicPr>
          <p:nvPr/>
        </p:nvPicPr>
        <p:blipFill>
          <a:blip r:embed="rId2" cstate="print"/>
          <a:stretch>
            <a:fillRect/>
          </a:stretch>
        </p:blipFill>
        <p:spPr>
          <a:xfrm>
            <a:off x="695325" y="3454400"/>
            <a:ext cx="3690938" cy="23701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p:cNvPicPr>
            <a:picLocks noChangeAspect="1"/>
          </p:cNvPicPr>
          <p:nvPr/>
        </p:nvPicPr>
        <p:blipFill>
          <a:blip r:embed="rId3" cstate="print"/>
          <a:stretch>
            <a:fillRect/>
          </a:stretch>
        </p:blipFill>
        <p:spPr>
          <a:xfrm>
            <a:off x="757238" y="762000"/>
            <a:ext cx="3629025" cy="2438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76200"/>
            <a:ext cx="7543800" cy="3886200"/>
          </a:xfrm>
        </p:spPr>
        <p:txBody>
          <a:bodyPr rtlCol="0">
            <a:noAutofit/>
          </a:bodyPr>
          <a:lstStyle/>
          <a:p>
            <a:pPr marL="274320" indent="-274320" algn="just" rtl="1" fontAlgn="auto">
              <a:spcAft>
                <a:spcPts val="0"/>
              </a:spcAft>
              <a:defRPr/>
            </a:pPr>
            <a:r>
              <a:rPr lang="fa-IR" sz="1800" dirty="0">
                <a:solidFill>
                  <a:schemeClr val="tx1"/>
                </a:solidFill>
                <a:cs typeface="B Nazanin" pitchFamily="2" charset="-78"/>
              </a:rPr>
              <a:t>جداسازي عملكردها و روش هاي جديدتر </a:t>
            </a:r>
            <a:r>
              <a:rPr lang="fa-IR" sz="1800" dirty="0">
                <a:solidFill>
                  <a:schemeClr val="accent5">
                    <a:lumMod val="75000"/>
                  </a:schemeClr>
                </a:solidFill>
                <a:cs typeface="B Nazanin" pitchFamily="2" charset="-78"/>
              </a:rPr>
              <a:t>منطقه بندي </a:t>
            </a:r>
            <a:r>
              <a:rPr lang="fa-IR" sz="1800" dirty="0">
                <a:solidFill>
                  <a:schemeClr val="tx1"/>
                </a:solidFill>
                <a:cs typeface="B Nazanin" pitchFamily="2" charset="-78"/>
              </a:rPr>
              <a:t>شهري باعث ايجاد نگرش خشك و مكانيكي به شهرها و خروج اجباري شهروندان از عرصه جمعي زندگي شده است. بعلاوه </a:t>
            </a:r>
            <a:r>
              <a:rPr lang="fa-IR" sz="1800" dirty="0">
                <a:solidFill>
                  <a:schemeClr val="accent5">
                    <a:lumMod val="75000"/>
                  </a:schemeClr>
                </a:solidFill>
                <a:cs typeface="B Nazanin" pitchFamily="2" charset="-78"/>
              </a:rPr>
              <a:t>عدم انعطاف پذيري </a:t>
            </a:r>
            <a:r>
              <a:rPr lang="fa-IR" sz="1800" dirty="0">
                <a:solidFill>
                  <a:schemeClr val="tx1"/>
                </a:solidFill>
                <a:cs typeface="B Nazanin" pitchFamily="2" charset="-78"/>
              </a:rPr>
              <a:t>اين سيستم هرگونه تنوع فعاليتي را از بين برده و محيط هاي شهري يكنواختي به جا گذاشته است. در نتيجه </a:t>
            </a:r>
            <a:r>
              <a:rPr lang="fa-IR" sz="1800" dirty="0">
                <a:solidFill>
                  <a:schemeClr val="accent5">
                    <a:lumMod val="75000"/>
                  </a:schemeClr>
                </a:solidFill>
                <a:cs typeface="B Nazanin" pitchFamily="2" charset="-78"/>
              </a:rPr>
              <a:t>حومه گرايي </a:t>
            </a:r>
            <a:r>
              <a:rPr lang="fa-IR" sz="1800" dirty="0">
                <a:solidFill>
                  <a:schemeClr val="tx1"/>
                </a:solidFill>
                <a:cs typeface="B Nazanin" pitchFamily="2" charset="-78"/>
              </a:rPr>
              <a:t>و </a:t>
            </a:r>
            <a:r>
              <a:rPr lang="fa-IR" sz="1800" dirty="0">
                <a:solidFill>
                  <a:schemeClr val="accent5">
                    <a:lumMod val="75000"/>
                  </a:schemeClr>
                </a:solidFill>
                <a:cs typeface="B Nazanin" pitchFamily="2" charset="-78"/>
              </a:rPr>
              <a:t>پراكندگي</a:t>
            </a:r>
            <a:r>
              <a:rPr lang="fa-IR" sz="1800" dirty="0">
                <a:solidFill>
                  <a:schemeClr val="tx1"/>
                </a:solidFill>
                <a:cs typeface="B Nazanin" pitchFamily="2" charset="-78"/>
              </a:rPr>
              <a:t> اجتماع شهري افزايش پيدا كرده، هرگونه امكان تجمع و تعامل از شهروندان سلب شده است. در عين حال اين روش استقرار كاركردهاي شهري باعث ترغيب و تشويق تردد سواره و افزايش آثار سوء ناشي از آن را به دنبال داشته است.</a:t>
            </a:r>
          </a:p>
          <a:p>
            <a:pPr marL="274320" indent="-274320" algn="just" rtl="1" fontAlgn="auto">
              <a:spcAft>
                <a:spcPts val="0"/>
              </a:spcAft>
              <a:defRPr/>
            </a:pPr>
            <a:endParaRPr lang="en-US" sz="1800" dirty="0">
              <a:solidFill>
                <a:schemeClr val="tx1"/>
              </a:solidFill>
              <a:cs typeface="B Nazanin" pitchFamily="2" charset="-78"/>
            </a:endParaRPr>
          </a:p>
          <a:p>
            <a:pPr marL="274320" indent="-274320" algn="just" rtl="1" fontAlgn="auto">
              <a:spcAft>
                <a:spcPts val="0"/>
              </a:spcAft>
              <a:defRPr/>
            </a:pPr>
            <a:endParaRPr lang="en-US" sz="1800" dirty="0">
              <a:solidFill>
                <a:schemeClr val="tx1"/>
              </a:solidFill>
              <a:cs typeface="B Nazanin" pitchFamily="2" charset="-78"/>
            </a:endParaRPr>
          </a:p>
        </p:txBody>
      </p:sp>
      <p:sp>
        <p:nvSpPr>
          <p:cNvPr id="9219" name="Title 1"/>
          <p:cNvSpPr>
            <a:spLocks noGrp="1" noChangeArrowheads="1"/>
          </p:cNvSpPr>
          <p:nvPr>
            <p:ph type="title"/>
          </p:nvPr>
        </p:nvSpPr>
        <p:spPr/>
        <p:txBody>
          <a:bodyPr/>
          <a:lstStyle/>
          <a:p>
            <a:r>
              <a:rPr lang="en-US" altLang="fa-IR" sz="1800" smtClean="0"/>
              <a:t>Urban village</a:t>
            </a:r>
          </a:p>
        </p:txBody>
      </p:sp>
      <p:pic>
        <p:nvPicPr>
          <p:cNvPr id="2050" name="Picture 2" descr="E:\Arshad-Tarahi shahri\urban design pics collection\urban-sprawl-america.jpg"/>
          <p:cNvPicPr>
            <a:picLocks noChangeAspect="1" noChangeArrowheads="1"/>
          </p:cNvPicPr>
          <p:nvPr/>
        </p:nvPicPr>
        <p:blipFill>
          <a:blip r:embed="rId2" cstate="print"/>
          <a:srcRect/>
          <a:stretch>
            <a:fillRect/>
          </a:stretch>
        </p:blipFill>
        <p:spPr bwMode="auto">
          <a:xfrm>
            <a:off x="2743200" y="2497138"/>
            <a:ext cx="4724400" cy="35194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52400"/>
            <a:ext cx="7543800" cy="3886200"/>
          </a:xfrm>
        </p:spPr>
        <p:txBody>
          <a:bodyPr rtlCol="0">
            <a:noAutofit/>
          </a:bodyPr>
          <a:lstStyle/>
          <a:p>
            <a:pPr marL="274320" indent="-274320" algn="just" rtl="1" fontAlgn="auto">
              <a:spcAft>
                <a:spcPts val="0"/>
              </a:spcAft>
              <a:defRPr/>
            </a:pPr>
            <a:r>
              <a:rPr lang="fa-IR" sz="1800" dirty="0">
                <a:solidFill>
                  <a:schemeClr val="tx1"/>
                </a:solidFill>
                <a:cs typeface="B Nazanin" pitchFamily="2" charset="-78"/>
              </a:rPr>
              <a:t>تا كنون تلاش هاي بسياري جهت ايجاد محيطي </a:t>
            </a:r>
            <a:r>
              <a:rPr lang="fa-IR" sz="1800" dirty="0">
                <a:solidFill>
                  <a:schemeClr val="accent5">
                    <a:lumMod val="75000"/>
                  </a:schemeClr>
                </a:solidFill>
                <a:cs typeface="B Nazanin" pitchFamily="2" charset="-78"/>
              </a:rPr>
              <a:t>پايدار</a:t>
            </a:r>
            <a:r>
              <a:rPr lang="fa-IR" sz="1800" dirty="0">
                <a:solidFill>
                  <a:schemeClr val="tx1"/>
                </a:solidFill>
                <a:cs typeface="B Nazanin" pitchFamily="2" charset="-78"/>
              </a:rPr>
              <a:t>، </a:t>
            </a:r>
            <a:r>
              <a:rPr lang="fa-IR" sz="1800" dirty="0">
                <a:solidFill>
                  <a:schemeClr val="accent5">
                    <a:lumMod val="75000"/>
                  </a:schemeClr>
                </a:solidFill>
                <a:cs typeface="B Nazanin" pitchFamily="2" charset="-78"/>
              </a:rPr>
              <a:t>سالم </a:t>
            </a:r>
            <a:r>
              <a:rPr lang="fa-IR" sz="1800" dirty="0">
                <a:solidFill>
                  <a:schemeClr val="tx1"/>
                </a:solidFill>
                <a:cs typeface="B Nazanin" pitchFamily="2" charset="-78"/>
              </a:rPr>
              <a:t>و </a:t>
            </a:r>
            <a:r>
              <a:rPr lang="fa-IR" sz="1800" dirty="0">
                <a:solidFill>
                  <a:schemeClr val="accent5">
                    <a:lumMod val="75000"/>
                  </a:schemeClr>
                </a:solidFill>
                <a:cs typeface="B Nazanin" pitchFamily="2" charset="-78"/>
              </a:rPr>
              <a:t>سرزنده </a:t>
            </a:r>
            <a:r>
              <a:rPr lang="fa-IR" sz="1800" dirty="0">
                <a:solidFill>
                  <a:schemeClr val="tx1"/>
                </a:solidFill>
                <a:cs typeface="B Nazanin" pitchFamily="2" charset="-78"/>
              </a:rPr>
              <a:t>در شهرها شده كه مي توان از ايجاد دهكده هاي شهري به عنوان يكي از اين راهكارها نام برد.</a:t>
            </a:r>
            <a:endParaRPr lang="en-US" sz="1800" dirty="0">
              <a:solidFill>
                <a:schemeClr val="tx1"/>
              </a:solidFill>
              <a:cs typeface="B Nazanin" pitchFamily="2" charset="-78"/>
            </a:endParaRPr>
          </a:p>
          <a:p>
            <a:pPr marL="274320" indent="-274320" algn="just" rtl="1" fontAlgn="auto">
              <a:spcAft>
                <a:spcPts val="0"/>
              </a:spcAft>
              <a:defRPr/>
            </a:pPr>
            <a:r>
              <a:rPr lang="fa-IR" sz="1800" dirty="0">
                <a:solidFill>
                  <a:schemeClr val="tx1"/>
                </a:solidFill>
                <a:cs typeface="B Nazanin" pitchFamily="2" charset="-78"/>
              </a:rPr>
              <a:t>اصول طراحي </a:t>
            </a:r>
            <a:r>
              <a:rPr lang="fa-IR" sz="1800" dirty="0">
                <a:solidFill>
                  <a:schemeClr val="accent5">
                    <a:lumMod val="75000"/>
                  </a:schemeClr>
                </a:solidFill>
                <a:cs typeface="B Nazanin" pitchFamily="2" charset="-78"/>
              </a:rPr>
              <a:t>دهكده شهري </a:t>
            </a:r>
            <a:r>
              <a:rPr lang="fa-IR" sz="1800" dirty="0">
                <a:solidFill>
                  <a:schemeClr val="tx1"/>
                </a:solidFill>
                <a:cs typeface="B Nazanin" pitchFamily="2" charset="-78"/>
              </a:rPr>
              <a:t>برآيندي است از اصول طراحي شهري پايدار بطوريكه با تلفيق مزاياي  </a:t>
            </a:r>
            <a:r>
              <a:rPr lang="fa-IR" sz="1800" dirty="0">
                <a:solidFill>
                  <a:schemeClr val="accent5">
                    <a:lumMod val="75000"/>
                  </a:schemeClr>
                </a:solidFill>
                <a:cs typeface="B Nazanin" pitchFamily="2" charset="-78"/>
              </a:rPr>
              <a:t>زندگي شهري و روستايي </a:t>
            </a:r>
            <a:r>
              <a:rPr lang="fa-IR" sz="1800" dirty="0">
                <a:solidFill>
                  <a:schemeClr val="tx1"/>
                </a:solidFill>
                <a:cs typeface="B Nazanin" pitchFamily="2" charset="-78"/>
              </a:rPr>
              <a:t>ضمن رعايت </a:t>
            </a:r>
            <a:r>
              <a:rPr lang="fa-IR" sz="1800" dirty="0">
                <a:solidFill>
                  <a:schemeClr val="accent5">
                    <a:lumMod val="75000"/>
                  </a:schemeClr>
                </a:solidFill>
                <a:cs typeface="B Nazanin" pitchFamily="2" charset="-78"/>
              </a:rPr>
              <a:t>اصول نوشهرگرايي </a:t>
            </a:r>
            <a:r>
              <a:rPr lang="fa-IR" sz="1800" dirty="0">
                <a:solidFill>
                  <a:schemeClr val="tx1"/>
                </a:solidFill>
                <a:cs typeface="B Nazanin" pitchFamily="2" charset="-78"/>
              </a:rPr>
              <a:t>در اين واحد شهري در محيطي سازگاربا نيازهاي دنياي مدرن سعي شده است به اين معضلات پاسخ گفته شود.</a:t>
            </a:r>
            <a:endParaRPr lang="en-US" sz="1800" dirty="0">
              <a:solidFill>
                <a:schemeClr val="tx1"/>
              </a:solidFill>
              <a:cs typeface="B Nazanin" pitchFamily="2" charset="-78"/>
            </a:endParaRPr>
          </a:p>
          <a:p>
            <a:pPr marL="274320" indent="-274320" algn="just" rtl="1" fontAlgn="auto">
              <a:spcAft>
                <a:spcPts val="0"/>
              </a:spcAft>
              <a:defRPr/>
            </a:pPr>
            <a:endParaRPr lang="en-US" sz="1800" dirty="0">
              <a:solidFill>
                <a:schemeClr val="tx1"/>
              </a:solidFill>
              <a:cs typeface="B Nazanin" pitchFamily="2" charset="-78"/>
            </a:endParaRPr>
          </a:p>
          <a:p>
            <a:pPr marL="274320" indent="-274320" algn="just" rtl="1" fontAlgn="auto">
              <a:spcAft>
                <a:spcPts val="0"/>
              </a:spcAft>
              <a:defRPr/>
            </a:pPr>
            <a:endParaRPr lang="en-US" sz="1800" dirty="0">
              <a:solidFill>
                <a:schemeClr val="tx1"/>
              </a:solidFill>
              <a:cs typeface="B Nazanin" pitchFamily="2" charset="-78"/>
            </a:endParaRPr>
          </a:p>
        </p:txBody>
      </p:sp>
      <p:sp>
        <p:nvSpPr>
          <p:cNvPr id="10243" name="Title 1"/>
          <p:cNvSpPr>
            <a:spLocks noGrp="1" noChangeArrowheads="1"/>
          </p:cNvSpPr>
          <p:nvPr>
            <p:ph type="title"/>
          </p:nvPr>
        </p:nvSpPr>
        <p:spPr/>
        <p:txBody>
          <a:bodyPr/>
          <a:lstStyle/>
          <a:p>
            <a:r>
              <a:rPr lang="en-US" altLang="fa-IR" sz="1800" smtClean="0"/>
              <a:t>Urban village</a:t>
            </a:r>
          </a:p>
        </p:txBody>
      </p:sp>
      <p:pic>
        <p:nvPicPr>
          <p:cNvPr id="5" name="Picture 4"/>
          <p:cNvPicPr>
            <a:picLocks noChangeAspect="1"/>
          </p:cNvPicPr>
          <p:nvPr/>
        </p:nvPicPr>
        <p:blipFill>
          <a:blip r:embed="rId2" cstate="print"/>
          <a:stretch>
            <a:fillRect/>
          </a:stretch>
        </p:blipFill>
        <p:spPr>
          <a:xfrm>
            <a:off x="2427288" y="2438400"/>
            <a:ext cx="5268912" cy="3581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noChangeArrowheads="1"/>
          </p:cNvSpPr>
          <p:nvPr>
            <p:ph type="title"/>
          </p:nvPr>
        </p:nvSpPr>
        <p:spPr>
          <a:xfrm>
            <a:off x="1371600" y="-609600"/>
            <a:ext cx="6781800" cy="1600200"/>
          </a:xfrm>
        </p:spPr>
        <p:txBody>
          <a:bodyPr/>
          <a:lstStyle/>
          <a:p>
            <a:pPr algn="just" rtl="1"/>
            <a:r>
              <a:rPr lang="ar-SA" altLang="fa-IR" sz="2400" b="1" smtClean="0">
                <a:cs typeface="B Nazanin" panose="00000400000000000000" pitchFamily="2" charset="-78"/>
              </a:rPr>
              <a:t>سيرتاريخي شكل گيري مفهوم دهكده شهري</a:t>
            </a:r>
            <a:endParaRPr lang="en-US" altLang="fa-IR" sz="2400" b="1" smtClean="0">
              <a:cs typeface="B Nazanin" panose="00000400000000000000" pitchFamily="2" charset="-78"/>
            </a:endParaRPr>
          </a:p>
        </p:txBody>
      </p:sp>
      <p:sp>
        <p:nvSpPr>
          <p:cNvPr id="3" name="Subtitle 2"/>
          <p:cNvSpPr>
            <a:spLocks noGrp="1"/>
          </p:cNvSpPr>
          <p:nvPr>
            <p:ph idx="1"/>
          </p:nvPr>
        </p:nvSpPr>
        <p:spPr>
          <a:xfrm>
            <a:off x="838200" y="1066800"/>
            <a:ext cx="7391400" cy="3200400"/>
          </a:xfrm>
        </p:spPr>
        <p:txBody>
          <a:bodyPr rtlCol="0">
            <a:normAutofit/>
          </a:bodyPr>
          <a:lstStyle/>
          <a:p>
            <a:pPr marL="274320" indent="-274320" algn="just" rtl="1" fontAlgn="auto">
              <a:spcAft>
                <a:spcPts val="0"/>
              </a:spcAft>
              <a:defRPr/>
            </a:pPr>
            <a:endParaRPr lang="en-US" sz="1800" dirty="0">
              <a:cs typeface="B Nazanin" pitchFamily="2" charset="-78"/>
            </a:endParaRPr>
          </a:p>
          <a:p>
            <a:pPr marL="0" indent="-274320" algn="just" rtl="1" fontAlgn="auto">
              <a:spcAft>
                <a:spcPts val="0"/>
              </a:spcAft>
              <a:defRPr/>
            </a:pPr>
            <a:r>
              <a:rPr lang="ar-SA" sz="1800" dirty="0">
                <a:solidFill>
                  <a:schemeClr val="tx1"/>
                </a:solidFill>
                <a:cs typeface="B Nazanin" pitchFamily="2" charset="-78"/>
              </a:rPr>
              <a:t>شايد پيش از پرداختن به تاريخچه پيدايش ايده دهكده هاي شهري بهتر آن باشد كه به علت و انگيزه شكل گيري آن بپردازيم</a:t>
            </a:r>
            <a:r>
              <a:rPr lang="en-US" sz="1800" dirty="0">
                <a:solidFill>
                  <a:schemeClr val="tx1"/>
                </a:solidFill>
                <a:cs typeface="B Nazanin" pitchFamily="2" charset="-78"/>
              </a:rPr>
              <a:t>. </a:t>
            </a:r>
            <a:r>
              <a:rPr lang="ar-SA" sz="1800" dirty="0">
                <a:solidFill>
                  <a:schemeClr val="tx1"/>
                </a:solidFill>
                <a:cs typeface="B Nazanin" pitchFamily="2" charset="-78"/>
              </a:rPr>
              <a:t>مجمع طراحي شهري</a:t>
            </a:r>
            <a:r>
              <a:rPr lang="en-US" sz="1800" dirty="0">
                <a:solidFill>
                  <a:schemeClr val="tx1"/>
                </a:solidFill>
                <a:cs typeface="B Nazanin" pitchFamily="2" charset="-78"/>
              </a:rPr>
              <a:t> </a:t>
            </a:r>
            <a:r>
              <a:rPr lang="ar-SA" sz="1800" dirty="0">
                <a:solidFill>
                  <a:schemeClr val="tx1"/>
                </a:solidFill>
                <a:cs typeface="B Nazanin" pitchFamily="2" charset="-78"/>
              </a:rPr>
              <a:t>در كتاب منتشر شده از سوي همين مجمع، تحت عنوان«</a:t>
            </a:r>
            <a:r>
              <a:rPr lang="ar-SA" sz="1800" dirty="0">
                <a:solidFill>
                  <a:schemeClr val="accent5">
                    <a:lumMod val="75000"/>
                  </a:schemeClr>
                </a:solidFill>
                <a:cs typeface="B Nazanin" pitchFamily="2" charset="-78"/>
              </a:rPr>
              <a:t>ايده اي براي آفرينش كاربري مختلط توسعه شهري درمقياسي پايدار</a:t>
            </a:r>
            <a:r>
              <a:rPr lang="ar-SA" sz="1800" dirty="0">
                <a:solidFill>
                  <a:schemeClr val="tx1"/>
                </a:solidFill>
                <a:cs typeface="B Nazanin" pitchFamily="2" charset="-78"/>
              </a:rPr>
              <a:t>»، در مطلبي با عنوان «شهرهاي كنوني ما به كجا سقوط كرده اند</a:t>
            </a:r>
            <a:r>
              <a:rPr lang="en-US" sz="1800" dirty="0">
                <a:solidFill>
                  <a:schemeClr val="tx1"/>
                </a:solidFill>
                <a:cs typeface="B Nazanin" pitchFamily="2" charset="-78"/>
              </a:rPr>
              <a:t> « </a:t>
            </a:r>
            <a:r>
              <a:rPr lang="ar-SA" sz="1800" dirty="0">
                <a:solidFill>
                  <a:schemeClr val="tx1"/>
                </a:solidFill>
                <a:cs typeface="B Nazanin" pitchFamily="2" charset="-78"/>
              </a:rPr>
              <a:t>در دو عنوان كلي به بيان اين انگيزه پرداخته است</a:t>
            </a:r>
            <a:r>
              <a:rPr lang="en-US" sz="1800" dirty="0">
                <a:solidFill>
                  <a:schemeClr val="tx1"/>
                </a:solidFill>
                <a:cs typeface="B Nazanin" pitchFamily="2" charset="-78"/>
              </a:rPr>
              <a:t>: </a:t>
            </a:r>
            <a:r>
              <a:rPr lang="ar-SA" sz="1800" dirty="0">
                <a:solidFill>
                  <a:schemeClr val="tx1"/>
                </a:solidFill>
                <a:cs typeface="B Nazanin" pitchFamily="2" charset="-78"/>
              </a:rPr>
              <a:t> «</a:t>
            </a:r>
            <a:r>
              <a:rPr lang="ar-SA" sz="1800" dirty="0">
                <a:solidFill>
                  <a:srgbClr val="C00000"/>
                </a:solidFill>
                <a:cs typeface="B Nazanin" pitchFamily="2" charset="-78"/>
              </a:rPr>
              <a:t>تك</a:t>
            </a:r>
            <a:r>
              <a:rPr lang="ar-SA" sz="1800" dirty="0">
                <a:solidFill>
                  <a:schemeClr val="tx1"/>
                </a:solidFill>
                <a:cs typeface="B Nazanin" pitchFamily="2" charset="-78"/>
              </a:rPr>
              <a:t> </a:t>
            </a:r>
            <a:r>
              <a:rPr lang="ar-SA" sz="1800" dirty="0">
                <a:solidFill>
                  <a:schemeClr val="accent5">
                    <a:lumMod val="75000"/>
                  </a:schemeClr>
                </a:solidFill>
                <a:cs typeface="B Nazanin" pitchFamily="2" charset="-78"/>
              </a:rPr>
              <a:t>فرهنگي شهري </a:t>
            </a:r>
            <a:r>
              <a:rPr lang="ar-SA" sz="1800" dirty="0">
                <a:solidFill>
                  <a:schemeClr val="tx1"/>
                </a:solidFill>
                <a:cs typeface="B Nazanin" pitchFamily="2" charset="-78"/>
              </a:rPr>
              <a:t>و</a:t>
            </a:r>
            <a:r>
              <a:rPr lang="ar-SA" sz="1800" dirty="0">
                <a:cs typeface="B Nazanin" pitchFamily="2" charset="-78"/>
              </a:rPr>
              <a:t> </a:t>
            </a:r>
            <a:r>
              <a:rPr lang="ar-SA" sz="1800" dirty="0">
                <a:solidFill>
                  <a:schemeClr val="accent5">
                    <a:lumMod val="75000"/>
                  </a:schemeClr>
                </a:solidFill>
                <a:cs typeface="B Nazanin" pitchFamily="2" charset="-78"/>
              </a:rPr>
              <a:t>عدم تنوع </a:t>
            </a:r>
            <a:r>
              <a:rPr lang="ar-SA" sz="1800" dirty="0">
                <a:solidFill>
                  <a:schemeClr val="tx1"/>
                </a:solidFill>
                <a:cs typeface="B Nazanin" pitchFamily="2" charset="-78"/>
              </a:rPr>
              <a:t>در گونه هاي معماري و كاربري زمين » اين منبع مي افزايد : «</a:t>
            </a:r>
            <a:r>
              <a:rPr lang="ar-SA" sz="1800" dirty="0">
                <a:solidFill>
                  <a:schemeClr val="accent5">
                    <a:lumMod val="75000"/>
                  </a:schemeClr>
                </a:solidFill>
                <a:cs typeface="B Nazanin" pitchFamily="2" charset="-78"/>
              </a:rPr>
              <a:t>توسعه هاي تك كاربري</a:t>
            </a:r>
            <a:r>
              <a:rPr lang="ar-SA" sz="1800" dirty="0">
                <a:solidFill>
                  <a:schemeClr val="tx1"/>
                </a:solidFill>
                <a:cs typeface="B Nazanin" pitchFamily="2" charset="-78"/>
              </a:rPr>
              <a:t>، چالش هاي عميقي را در شهرها ايجاد كرده است</a:t>
            </a:r>
            <a:r>
              <a:rPr lang="en-US" sz="1800" dirty="0">
                <a:solidFill>
                  <a:schemeClr val="tx1"/>
                </a:solidFill>
                <a:cs typeface="B Nazanin" pitchFamily="2" charset="-78"/>
              </a:rPr>
              <a:t>: </a:t>
            </a:r>
            <a:r>
              <a:rPr lang="ar-SA" sz="1800" dirty="0">
                <a:solidFill>
                  <a:schemeClr val="tx1"/>
                </a:solidFill>
                <a:cs typeface="B Nazanin" pitchFamily="2" charset="-78"/>
              </a:rPr>
              <a:t>محيط بيروني سرد و بي روح، ايجاد مراكز كار، تفريح و سكونت در محدوده هاي جداگانه كه هيچ يك، ديگري را تقويت نمي كنند و به ايجاد جامعه اي ضعيف انجاميده اند، آفرينش محيط هايي بر پايه استفاده از اتومبيل كه تنها ازدحام و آلودگي به ارمغان آورده است</a:t>
            </a:r>
            <a:r>
              <a:rPr lang="en-US" sz="1800" dirty="0">
                <a:solidFill>
                  <a:schemeClr val="tx1"/>
                </a:solidFill>
                <a:cs typeface="B Nazanin" pitchFamily="2" charset="-78"/>
              </a:rPr>
              <a:t> </a:t>
            </a:r>
            <a:r>
              <a:rPr lang="en-US" sz="1800" dirty="0">
                <a:solidFill>
                  <a:schemeClr val="tx1"/>
                </a:solidFill>
                <a:cs typeface="B Homa" pitchFamily="2" charset="-78"/>
              </a:rPr>
              <a:t>(Urban Villages Forum,1998: 27) </a:t>
            </a:r>
            <a:r>
              <a:rPr lang="en-US" sz="2000" dirty="0">
                <a:solidFill>
                  <a:schemeClr val="tx1"/>
                </a:solidFill>
                <a:cs typeface="B Homa" pitchFamily="2" charset="-78"/>
              </a:rPr>
              <a:t>«..</a:t>
            </a:r>
          </a:p>
          <a:p>
            <a:pPr marL="0" indent="-274320" algn="just" rtl="1" fontAlgn="auto">
              <a:spcAft>
                <a:spcPts val="0"/>
              </a:spcAft>
              <a:defRPr/>
            </a:pPr>
            <a:endParaRPr lang="en-US" sz="2000" dirty="0">
              <a:solidFill>
                <a:schemeClr val="tx1"/>
              </a:solidFill>
              <a:cs typeface="B Homa" pitchFamily="2" charset="-78"/>
            </a:endParaRPr>
          </a:p>
        </p:txBody>
      </p:sp>
      <p:sp>
        <p:nvSpPr>
          <p:cNvPr id="4" name="Title 1"/>
          <p:cNvSpPr txBox="1">
            <a:spLocks/>
          </p:cNvSpPr>
          <p:nvPr/>
        </p:nvSpPr>
        <p:spPr>
          <a:xfrm>
            <a:off x="838200" y="4572000"/>
            <a:ext cx="6781800" cy="1600200"/>
          </a:xfrm>
          <a:prstGeom prst="rect">
            <a:avLst/>
          </a:prstGeom>
        </p:spPr>
        <p:txBody>
          <a:bodyPr anchor="b">
            <a:normAutofit/>
          </a:bodyPr>
          <a:lstStyle/>
          <a:p>
            <a:pPr eaLnBrk="1" fontAlgn="auto" hangingPunct="1">
              <a:spcAft>
                <a:spcPts val="0"/>
              </a:spcAft>
              <a:defRPr/>
            </a:pPr>
            <a:r>
              <a:rPr lang="en-US">
                <a:solidFill>
                  <a:schemeClr val="tx1">
                    <a:lumMod val="85000"/>
                    <a:lumOff val="15000"/>
                  </a:schemeClr>
                </a:solidFill>
                <a:latin typeface="+mj-lt"/>
                <a:ea typeface="+mj-ea"/>
                <a:cs typeface="+mj-cs"/>
              </a:rPr>
              <a:t>Urban village</a:t>
            </a:r>
            <a:endParaRPr lang="en-US" dirty="0">
              <a:solidFill>
                <a:schemeClr val="tx1">
                  <a:lumMod val="85000"/>
                  <a:lumOff val="15000"/>
                </a:schemeClr>
              </a:solidFill>
              <a:latin typeface="+mj-lt"/>
              <a:ea typeface="+mj-ea"/>
              <a:cs typeface="+mj-cs"/>
            </a:endParaRPr>
          </a:p>
        </p:txBody>
      </p:sp>
      <p:pic>
        <p:nvPicPr>
          <p:cNvPr id="6146" name="Picture 2" descr="E:\Arshad-Tarahi shahri\Semestry 2_89-90\Kargahe Mahale\Pics\42-25033850.jpg"/>
          <p:cNvPicPr>
            <a:picLocks noChangeAspect="1" noChangeArrowheads="1"/>
          </p:cNvPicPr>
          <p:nvPr/>
        </p:nvPicPr>
        <p:blipFill>
          <a:blip r:embed="rId2" cstate="print"/>
          <a:srcRect/>
          <a:stretch>
            <a:fillRect/>
          </a:stretch>
        </p:blipFill>
        <p:spPr bwMode="auto">
          <a:xfrm>
            <a:off x="5367338" y="4038600"/>
            <a:ext cx="2862262" cy="1905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147" name="Picture 3" descr="E:\Arshad-Tarahi shahri\Semestry 2_89-90\Kargahe Mahale\Pics\3942432.jpg"/>
          <p:cNvPicPr>
            <a:picLocks noChangeAspect="1" noChangeArrowheads="1"/>
          </p:cNvPicPr>
          <p:nvPr/>
        </p:nvPicPr>
        <p:blipFill>
          <a:blip r:embed="rId3" cstate="print"/>
          <a:srcRect/>
          <a:stretch>
            <a:fillRect/>
          </a:stretch>
        </p:blipFill>
        <p:spPr bwMode="auto">
          <a:xfrm>
            <a:off x="2286000" y="4038600"/>
            <a:ext cx="2916238" cy="18510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4"/>
          <p:cNvSpPr>
            <a:spLocks noGrp="1" noChangeArrowheads="1"/>
          </p:cNvSpPr>
          <p:nvPr>
            <p:ph type="title"/>
          </p:nvPr>
        </p:nvSpPr>
        <p:spPr/>
        <p:txBody>
          <a:bodyPr/>
          <a:lstStyle/>
          <a:p>
            <a:r>
              <a:rPr lang="en-US" altLang="fa-IR" sz="1800" smtClean="0"/>
              <a:t>Urban village</a:t>
            </a:r>
          </a:p>
        </p:txBody>
      </p:sp>
      <p:sp>
        <p:nvSpPr>
          <p:cNvPr id="3" name="Subtitle 2"/>
          <p:cNvSpPr>
            <a:spLocks noGrp="1"/>
          </p:cNvSpPr>
          <p:nvPr>
            <p:ph idx="1"/>
          </p:nvPr>
        </p:nvSpPr>
        <p:spPr>
          <a:xfrm>
            <a:off x="838200" y="533400"/>
            <a:ext cx="7467600" cy="3048000"/>
          </a:xfrm>
        </p:spPr>
        <p:txBody>
          <a:bodyPr rtlCol="0">
            <a:normAutofit/>
          </a:bodyPr>
          <a:lstStyle/>
          <a:p>
            <a:pPr marL="274320" indent="-274320" algn="just" rtl="1" fontAlgn="auto">
              <a:spcAft>
                <a:spcPts val="0"/>
              </a:spcAft>
              <a:defRPr/>
            </a:pPr>
            <a:endParaRPr lang="en-US" sz="1800" dirty="0">
              <a:cs typeface="B Nazanin" pitchFamily="2" charset="-78"/>
            </a:endParaRPr>
          </a:p>
          <a:p>
            <a:pPr marL="274320" indent="-274320" algn="just" rtl="1" fontAlgn="auto">
              <a:spcAft>
                <a:spcPts val="0"/>
              </a:spcAft>
              <a:defRPr/>
            </a:pPr>
            <a:r>
              <a:rPr lang="ar-SA" sz="1800" dirty="0">
                <a:solidFill>
                  <a:schemeClr val="tx1"/>
                </a:solidFill>
                <a:cs typeface="B Nazanin" pitchFamily="2" charset="-78"/>
              </a:rPr>
              <a:t>كارينا لندمن</a:t>
            </a:r>
            <a:r>
              <a:rPr lang="en-US" sz="1800" dirty="0">
                <a:solidFill>
                  <a:schemeClr val="tx1"/>
                </a:solidFill>
                <a:cs typeface="B Nazanin" pitchFamily="2" charset="-78"/>
              </a:rPr>
              <a:t> </a:t>
            </a:r>
            <a:r>
              <a:rPr lang="ar-SA" sz="1800" dirty="0">
                <a:solidFill>
                  <a:schemeClr val="tx1"/>
                </a:solidFill>
                <a:cs typeface="B Nazanin" pitchFamily="2" charset="-78"/>
              </a:rPr>
              <a:t>در مقاله اي كه به بررسي مفهوم دهكده هاي پايدار شهري مي پردازد، ريشه هاي پيدايش اين ايده در دنياي شهرسازي را در موج انتقاداتي جستجو مي كند كه در اوايل قرن بيستم عليه شهرسازي مدرن صورت گرفت</a:t>
            </a:r>
            <a:r>
              <a:rPr lang="en-US" sz="1800" dirty="0">
                <a:solidFill>
                  <a:schemeClr val="tx1"/>
                </a:solidFill>
                <a:cs typeface="B Nazanin" pitchFamily="2" charset="-78"/>
              </a:rPr>
              <a:t>. </a:t>
            </a:r>
            <a:r>
              <a:rPr lang="ar-SA" sz="1800" dirty="0">
                <a:solidFill>
                  <a:schemeClr val="tx1"/>
                </a:solidFill>
                <a:cs typeface="B Nazanin" pitchFamily="2" charset="-78"/>
              </a:rPr>
              <a:t>وي ايده هايي نظير«</a:t>
            </a:r>
            <a:r>
              <a:rPr lang="ar-SA" sz="1800" dirty="0">
                <a:solidFill>
                  <a:schemeClr val="accent5">
                    <a:lumMod val="75000"/>
                  </a:schemeClr>
                </a:solidFill>
                <a:cs typeface="B Nazanin" pitchFamily="2" charset="-78"/>
              </a:rPr>
              <a:t>باغشهرهاي ابنزر هاوارد</a:t>
            </a:r>
            <a:r>
              <a:rPr lang="ar-SA" sz="1800" dirty="0">
                <a:cs typeface="B Nazanin" pitchFamily="2" charset="-78"/>
              </a:rPr>
              <a:t> </a:t>
            </a:r>
            <a:r>
              <a:rPr lang="ar-SA" sz="1800" dirty="0">
                <a:solidFill>
                  <a:schemeClr val="tx1"/>
                </a:solidFill>
                <a:cs typeface="B Nazanin" pitchFamily="2" charset="-78"/>
              </a:rPr>
              <a:t>» و «</a:t>
            </a:r>
            <a:r>
              <a:rPr lang="ar-SA" sz="1800" dirty="0">
                <a:solidFill>
                  <a:schemeClr val="accent5">
                    <a:lumMod val="75000"/>
                  </a:schemeClr>
                </a:solidFill>
                <a:cs typeface="B Nazanin" pitchFamily="2" charset="-78"/>
              </a:rPr>
              <a:t>واحدهاي همسايگي كلرنس پري</a:t>
            </a:r>
            <a:r>
              <a:rPr lang="en-US" sz="1800" dirty="0">
                <a:solidFill>
                  <a:schemeClr val="accent5">
                    <a:lumMod val="75000"/>
                  </a:schemeClr>
                </a:solidFill>
                <a:cs typeface="B Nazanin" pitchFamily="2" charset="-78"/>
              </a:rPr>
              <a:t>  </a:t>
            </a:r>
            <a:r>
              <a:rPr lang="en-US" sz="1800" dirty="0">
                <a:solidFill>
                  <a:schemeClr val="tx1"/>
                </a:solidFill>
                <a:cs typeface="B Nazanin" pitchFamily="2" charset="-78"/>
              </a:rPr>
              <a:t>« </a:t>
            </a:r>
            <a:r>
              <a:rPr lang="ar-SA" sz="1800" dirty="0">
                <a:solidFill>
                  <a:schemeClr val="tx1"/>
                </a:solidFill>
                <a:cs typeface="B Nazanin" pitchFamily="2" charset="-78"/>
              </a:rPr>
              <a:t>را نيز عكس العمل دنياي شهرسازي در قبال اين انتقادات مي داند و معتقد است سرچشمه هاي شكل گيري و تمايل به مفهوم دهكده هاي شهري به نوعي نشأت گرفته از همين ايده هاست</a:t>
            </a:r>
            <a:r>
              <a:rPr lang="en-US" sz="1800" dirty="0">
                <a:solidFill>
                  <a:schemeClr val="tx1"/>
                </a:solidFill>
                <a:cs typeface="B Nazanin" pitchFamily="2" charset="-78"/>
              </a:rPr>
              <a:t>. </a:t>
            </a:r>
            <a:r>
              <a:rPr lang="ar-SA" sz="1800" dirty="0">
                <a:solidFill>
                  <a:schemeClr val="tx1"/>
                </a:solidFill>
                <a:cs typeface="B Nazanin" pitchFamily="2" charset="-78"/>
              </a:rPr>
              <a:t>وي با استناد به نظرات مدني پور در اين زمينه مي افزايد:</a:t>
            </a:r>
            <a:endParaRPr lang="en-US" sz="1800" dirty="0">
              <a:solidFill>
                <a:schemeClr val="tx1"/>
              </a:solidFill>
              <a:cs typeface="B Nazanin" pitchFamily="2" charset="-78"/>
            </a:endParaRPr>
          </a:p>
          <a:p>
            <a:pPr marL="274320" indent="-274320" algn="just" rtl="1" fontAlgn="auto">
              <a:spcAft>
                <a:spcPts val="0"/>
              </a:spcAft>
              <a:defRPr/>
            </a:pPr>
            <a:r>
              <a:rPr lang="ar-SA" sz="1800" dirty="0">
                <a:solidFill>
                  <a:schemeClr val="tx1"/>
                </a:solidFill>
                <a:cs typeface="B Nazanin" pitchFamily="2" charset="-78"/>
              </a:rPr>
              <a:t>«اين تمايل، كه مدني پور از آن به عنوان </a:t>
            </a:r>
            <a:r>
              <a:rPr lang="ar-SA" sz="1800" u="sng" dirty="0">
                <a:solidFill>
                  <a:schemeClr val="tx1"/>
                </a:solidFill>
                <a:cs typeface="B Nazanin" pitchFamily="2" charset="-78"/>
              </a:rPr>
              <a:t>شهرسازي كوچك مقياس </a:t>
            </a:r>
            <a:r>
              <a:rPr lang="ar-SA" sz="1800" dirty="0">
                <a:solidFill>
                  <a:schemeClr val="tx1"/>
                </a:solidFill>
                <a:cs typeface="B Nazanin" pitchFamily="2" charset="-78"/>
              </a:rPr>
              <a:t>ياد مي كند، منجر به طراحي و توسعه سكونتگاه هايي كوچك در مقياس همسايگي هايي مشخص شد</a:t>
            </a:r>
            <a:r>
              <a:rPr lang="en-US" sz="1800" dirty="0">
                <a:solidFill>
                  <a:schemeClr val="tx1"/>
                </a:solidFill>
                <a:cs typeface="B Nazanin" pitchFamily="2" charset="-78"/>
              </a:rPr>
              <a:t>: </a:t>
            </a:r>
            <a:r>
              <a:rPr lang="ar-SA" sz="1800" dirty="0">
                <a:solidFill>
                  <a:schemeClr val="accent5">
                    <a:lumMod val="75000"/>
                  </a:schemeClr>
                </a:solidFill>
                <a:cs typeface="B Nazanin" pitchFamily="2" charset="-78"/>
              </a:rPr>
              <a:t>آفرينش نسخه اي كوچك از يك شهر</a:t>
            </a:r>
            <a:r>
              <a:rPr lang="ar-SA" sz="2000" dirty="0">
                <a:solidFill>
                  <a:schemeClr val="tx1"/>
                </a:solidFill>
                <a:cs typeface="B Homa" pitchFamily="2" charset="-78"/>
              </a:rPr>
              <a:t>»</a:t>
            </a:r>
            <a:r>
              <a:rPr lang="en-US" sz="1800" dirty="0">
                <a:solidFill>
                  <a:schemeClr val="tx1"/>
                </a:solidFill>
                <a:cs typeface="B Homa" pitchFamily="2" charset="-78"/>
              </a:rPr>
              <a:t>(Landman,2003: 3)</a:t>
            </a:r>
          </a:p>
          <a:p>
            <a:pPr marL="0" indent="-274320" algn="just" rtl="1" fontAlgn="auto">
              <a:spcAft>
                <a:spcPts val="0"/>
              </a:spcAft>
              <a:defRPr/>
            </a:pPr>
            <a:endParaRPr lang="en-US" sz="2000" dirty="0">
              <a:cs typeface="B Homa" pitchFamily="2" charset="-78"/>
            </a:endParaRPr>
          </a:p>
        </p:txBody>
      </p:sp>
      <p:pic>
        <p:nvPicPr>
          <p:cNvPr id="4098" name="Picture 2" descr="E:\Arshad-Tarahi shahri\Semestry 2_89-90\Kargahe Mahale\Pics\imagesCAIW3I5B.jpg"/>
          <p:cNvPicPr>
            <a:picLocks noChangeAspect="1" noChangeArrowheads="1"/>
          </p:cNvPicPr>
          <p:nvPr/>
        </p:nvPicPr>
        <p:blipFill>
          <a:blip r:embed="rId2" cstate="print"/>
          <a:srcRect/>
          <a:stretch>
            <a:fillRect/>
          </a:stretch>
        </p:blipFill>
        <p:spPr bwMode="auto">
          <a:xfrm>
            <a:off x="2527300" y="3505200"/>
            <a:ext cx="5616575" cy="2514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4"/>
          <p:cNvSpPr>
            <a:spLocks noGrp="1" noChangeArrowheads="1"/>
          </p:cNvSpPr>
          <p:nvPr>
            <p:ph type="title"/>
          </p:nvPr>
        </p:nvSpPr>
        <p:spPr/>
        <p:txBody>
          <a:bodyPr/>
          <a:lstStyle/>
          <a:p>
            <a:r>
              <a:rPr lang="en-US" altLang="fa-IR" sz="1800" smtClean="0"/>
              <a:t>Urban village</a:t>
            </a:r>
          </a:p>
        </p:txBody>
      </p:sp>
      <p:sp>
        <p:nvSpPr>
          <p:cNvPr id="7" name="Rectangle 6"/>
          <p:cNvSpPr/>
          <p:nvPr/>
        </p:nvSpPr>
        <p:spPr>
          <a:xfrm>
            <a:off x="838200" y="609600"/>
            <a:ext cx="7315200" cy="2308225"/>
          </a:xfrm>
          <a:prstGeom prst="rect">
            <a:avLst/>
          </a:prstGeom>
        </p:spPr>
        <p:txBody>
          <a:bodyPr>
            <a:spAutoFit/>
          </a:bodyPr>
          <a:lstStyle/>
          <a:p>
            <a:pPr algn="just" rtl="1" eaLnBrk="1" fontAlgn="auto" hangingPunct="1">
              <a:spcBef>
                <a:spcPts val="0"/>
              </a:spcBef>
              <a:spcAft>
                <a:spcPts val="0"/>
              </a:spcAft>
              <a:defRPr/>
            </a:pPr>
            <a:r>
              <a:rPr lang="ar-SA" dirty="0">
                <a:latin typeface="+mn-lt"/>
                <a:cs typeface="B Nazanin" pitchFamily="2" charset="-78"/>
              </a:rPr>
              <a:t>در كتاب فرهنگ شهرسازي رابرت كوان، وي پس از ارائه تعريفي از دهكده شهري، اين طرح را متعلق به گروهي تحت همين نام مي داند </a:t>
            </a:r>
            <a:r>
              <a:rPr lang="fa-IR" dirty="0">
                <a:latin typeface="+mn-lt"/>
                <a:cs typeface="B Nazanin" pitchFamily="2" charset="-78"/>
              </a:rPr>
              <a:t>«</a:t>
            </a:r>
            <a:r>
              <a:rPr lang="ar-SA" dirty="0">
                <a:solidFill>
                  <a:schemeClr val="accent5">
                    <a:lumMod val="75000"/>
                  </a:schemeClr>
                </a:solidFill>
                <a:latin typeface="+mn-lt"/>
                <a:cs typeface="B Nazanin" pitchFamily="2" charset="-78"/>
              </a:rPr>
              <a:t>گروه دهكده شهري</a:t>
            </a:r>
            <a:r>
              <a:rPr lang="ar-SA" dirty="0">
                <a:latin typeface="+mn-lt"/>
                <a:cs typeface="B Nazanin" pitchFamily="2" charset="-78"/>
              </a:rPr>
              <a:t> در</a:t>
            </a:r>
            <a:r>
              <a:rPr lang="en-US" dirty="0">
                <a:latin typeface="+mn-lt"/>
                <a:cs typeface="B Nazanin" pitchFamily="2" charset="-78"/>
              </a:rPr>
              <a:t> 1989 </a:t>
            </a:r>
            <a:r>
              <a:rPr lang="ar-SA" dirty="0">
                <a:latin typeface="+mn-lt"/>
                <a:cs typeface="B Nazanin" pitchFamily="2" charset="-78"/>
              </a:rPr>
              <a:t>شكل گرفت</a:t>
            </a:r>
            <a:r>
              <a:rPr lang="en-US" dirty="0">
                <a:latin typeface="+mn-lt"/>
                <a:cs typeface="B Nazanin" pitchFamily="2" charset="-78"/>
              </a:rPr>
              <a:t>. </a:t>
            </a:r>
            <a:r>
              <a:rPr lang="ar-SA" dirty="0">
                <a:latin typeface="+mn-lt"/>
                <a:cs typeface="B Nazanin" pitchFamily="2" charset="-78"/>
              </a:rPr>
              <a:t>در راستاي تحقق خواسته هاي پرنس ولز كه خواستار پيگيري و ارتقاء مفهوم </a:t>
            </a:r>
            <a:r>
              <a:rPr lang="ar-SA" dirty="0">
                <a:solidFill>
                  <a:schemeClr val="accent5">
                    <a:lumMod val="75000"/>
                  </a:schemeClr>
                </a:solidFill>
                <a:latin typeface="+mn-lt"/>
                <a:cs typeface="B Nazanin" pitchFamily="2" charset="-78"/>
              </a:rPr>
              <a:t>كاربري مختلط</a:t>
            </a:r>
            <a:r>
              <a:rPr lang="ar-SA" dirty="0">
                <a:latin typeface="+mn-lt"/>
                <a:cs typeface="B Nazanin" pitchFamily="2" charset="-78"/>
              </a:rPr>
              <a:t> و </a:t>
            </a:r>
            <a:r>
              <a:rPr lang="ar-SA" dirty="0">
                <a:solidFill>
                  <a:schemeClr val="accent5">
                    <a:lumMod val="75000"/>
                  </a:schemeClr>
                </a:solidFill>
                <a:latin typeface="+mn-lt"/>
                <a:cs typeface="B Nazanin" pitchFamily="2" charset="-78"/>
              </a:rPr>
              <a:t>توسعه مالكيت </a:t>
            </a:r>
            <a:r>
              <a:rPr lang="ar-SA" dirty="0">
                <a:latin typeface="+mn-lt"/>
                <a:cs typeface="B Nazanin" pitchFamily="2" charset="-78"/>
              </a:rPr>
              <a:t>مختلط بود، به گونه اي كه محيطي مدني تر و پايدارتر براي مردمي كه در آن زندگي مي كنند، ايجاد كند</a:t>
            </a:r>
            <a:r>
              <a:rPr lang="en-US" dirty="0">
                <a:latin typeface="+mn-lt"/>
                <a:cs typeface="B Nazanin" pitchFamily="2" charset="-78"/>
              </a:rPr>
              <a:t>. </a:t>
            </a:r>
            <a:r>
              <a:rPr lang="ar-SA" dirty="0">
                <a:latin typeface="+mn-lt"/>
                <a:cs typeface="B Nazanin" pitchFamily="2" charset="-78"/>
              </a:rPr>
              <a:t>اين گروه ضمن بيانيه اي در</a:t>
            </a:r>
            <a:r>
              <a:rPr lang="en-US" dirty="0">
                <a:latin typeface="+mn-lt"/>
                <a:cs typeface="B Nazanin" pitchFamily="2" charset="-78"/>
              </a:rPr>
              <a:t> 1992 </a:t>
            </a:r>
            <a:r>
              <a:rPr lang="ar-SA" dirty="0">
                <a:latin typeface="+mn-lt"/>
                <a:cs typeface="B Nazanin" pitchFamily="2" charset="-78"/>
              </a:rPr>
              <a:t>تصريح داشت</a:t>
            </a:r>
            <a:r>
              <a:rPr lang="en-US" dirty="0">
                <a:latin typeface="+mn-lt"/>
                <a:cs typeface="B Nazanin" pitchFamily="2" charset="-78"/>
              </a:rPr>
              <a:t>: </a:t>
            </a:r>
            <a:r>
              <a:rPr lang="ar-SA" dirty="0">
                <a:latin typeface="+mn-lt"/>
                <a:cs typeface="B Nazanin" pitchFamily="2" charset="-78"/>
              </a:rPr>
              <a:t>ما مدل توسعه پيشنهادي خود را« </a:t>
            </a:r>
            <a:r>
              <a:rPr lang="ar-SA" u="sng" dirty="0">
                <a:latin typeface="+mn-lt"/>
                <a:cs typeface="B Nazanin" pitchFamily="2" charset="-78"/>
              </a:rPr>
              <a:t>دهكده شهري</a:t>
            </a:r>
            <a:r>
              <a:rPr lang="ar-SA" dirty="0">
                <a:latin typeface="+mn-lt"/>
                <a:cs typeface="B Nazanin" pitchFamily="2" charset="-78"/>
              </a:rPr>
              <a:t>» عنوان گذاري مي كنيم</a:t>
            </a:r>
            <a:r>
              <a:rPr lang="en-US" dirty="0">
                <a:latin typeface="+mn-lt"/>
                <a:cs typeface="B Nazanin" pitchFamily="2" charset="-78"/>
              </a:rPr>
              <a:t>. </a:t>
            </a:r>
            <a:r>
              <a:rPr lang="ar-SA" dirty="0">
                <a:latin typeface="+mn-lt"/>
                <a:cs typeface="B Nazanin" pitchFamily="2" charset="-78"/>
              </a:rPr>
              <a:t>اين نظيرهمان مفهومي است كه در اروپا به عنوان </a:t>
            </a:r>
            <a:r>
              <a:rPr lang="ar-SA" u="sng" dirty="0">
                <a:solidFill>
                  <a:schemeClr val="accent5">
                    <a:lumMod val="75000"/>
                  </a:schemeClr>
                </a:solidFill>
                <a:latin typeface="+mn-lt"/>
                <a:cs typeface="B Nazanin" pitchFamily="2" charset="-78"/>
              </a:rPr>
              <a:t>كوي هاي شهري</a:t>
            </a:r>
            <a:r>
              <a:rPr lang="en-US" dirty="0">
                <a:latin typeface="+mn-lt"/>
                <a:cs typeface="B Nazanin" pitchFamily="2" charset="-78"/>
              </a:rPr>
              <a:t>- </a:t>
            </a:r>
            <a:r>
              <a:rPr lang="ar-SA" u="sng" dirty="0">
                <a:solidFill>
                  <a:schemeClr val="accent5">
                    <a:lumMod val="75000"/>
                  </a:schemeClr>
                </a:solidFill>
                <a:latin typeface="+mn-lt"/>
                <a:cs typeface="B Nazanin" pitchFamily="2" charset="-78"/>
              </a:rPr>
              <a:t>واحد همسايگي </a:t>
            </a:r>
            <a:r>
              <a:rPr lang="ar-SA" dirty="0">
                <a:latin typeface="+mn-lt"/>
                <a:cs typeface="B Nazanin" pitchFamily="2" charset="-78"/>
              </a:rPr>
              <a:t>با كاربري هاي مختلط در درون يك محدوده بزرگتر شهري</a:t>
            </a:r>
            <a:r>
              <a:rPr lang="en-US" dirty="0">
                <a:latin typeface="+mn-lt"/>
                <a:cs typeface="B Nazanin" pitchFamily="2" charset="-78"/>
              </a:rPr>
              <a:t>- </a:t>
            </a:r>
            <a:r>
              <a:rPr lang="ar-SA" dirty="0">
                <a:latin typeface="+mn-lt"/>
                <a:cs typeface="B Nazanin" pitchFamily="2" charset="-78"/>
              </a:rPr>
              <a:t>شناخته شده است».</a:t>
            </a:r>
            <a:endParaRPr lang="en-US" dirty="0">
              <a:latin typeface="+mn-lt"/>
              <a:cs typeface="B Nazanin" pitchFamily="2" charset="-78"/>
            </a:endParaRPr>
          </a:p>
          <a:p>
            <a:pPr algn="just" rtl="1" eaLnBrk="1" fontAlgn="auto" hangingPunct="1">
              <a:spcBef>
                <a:spcPts val="0"/>
              </a:spcBef>
              <a:spcAft>
                <a:spcPts val="0"/>
              </a:spcAft>
              <a:defRPr/>
            </a:pPr>
            <a:r>
              <a:rPr lang="en-US" dirty="0">
                <a:latin typeface="+mn-lt"/>
                <a:cs typeface="B Nazanin" pitchFamily="2" charset="-78"/>
              </a:rPr>
              <a:t> (Cowan,2005:430)</a:t>
            </a:r>
          </a:p>
        </p:txBody>
      </p:sp>
      <p:pic>
        <p:nvPicPr>
          <p:cNvPr id="5123" name="Picture 3" descr="E:\Arshad-Tarahi shahri\Semestry 2_89-90\Kargahe Mahale\Pics\Canal_Vignette_20May09.jpg"/>
          <p:cNvPicPr>
            <a:picLocks noChangeAspect="1" noChangeArrowheads="1"/>
          </p:cNvPicPr>
          <p:nvPr/>
        </p:nvPicPr>
        <p:blipFill>
          <a:blip r:embed="rId2" cstate="print"/>
          <a:srcRect/>
          <a:stretch>
            <a:fillRect/>
          </a:stretch>
        </p:blipFill>
        <p:spPr bwMode="auto">
          <a:xfrm>
            <a:off x="2743200" y="3124200"/>
            <a:ext cx="5181600" cy="29146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noChangeArrowheads="1"/>
          </p:cNvSpPr>
          <p:nvPr>
            <p:ph type="title"/>
          </p:nvPr>
        </p:nvSpPr>
        <p:spPr>
          <a:xfrm>
            <a:off x="762000" y="1828800"/>
            <a:ext cx="7086600" cy="4343400"/>
          </a:xfrm>
        </p:spPr>
        <p:txBody>
          <a:bodyPr/>
          <a:lstStyle/>
          <a:p>
            <a:r>
              <a:rPr lang="en-US" altLang="fa-IR" sz="1800" smtClean="0"/>
              <a:t>Urban village</a:t>
            </a:r>
            <a:r>
              <a:rPr lang="fa-IR" altLang="fa-IR" sz="1800" smtClean="0"/>
              <a:t> </a:t>
            </a:r>
            <a:endParaRPr lang="en-US" altLang="fa-IR" sz="1800" smtClean="0"/>
          </a:p>
        </p:txBody>
      </p:sp>
      <p:sp>
        <p:nvSpPr>
          <p:cNvPr id="14339" name="Content Placeholder 2"/>
          <p:cNvSpPr>
            <a:spLocks noGrp="1" noChangeArrowheads="1"/>
          </p:cNvSpPr>
          <p:nvPr>
            <p:ph idx="1"/>
          </p:nvPr>
        </p:nvSpPr>
        <p:spPr/>
        <p:txBody>
          <a:bodyPr/>
          <a:lstStyle/>
          <a:p>
            <a:pPr>
              <a:buFont typeface="Arial" panose="020B0604020202020204" pitchFamily="34" charset="0"/>
              <a:buNone/>
            </a:pPr>
            <a:r>
              <a:rPr lang="fa-IR" altLang="fa-IR" smtClean="0"/>
              <a:t> </a:t>
            </a:r>
            <a:endParaRPr lang="en-US" altLang="fa-IR" smtClean="0"/>
          </a:p>
        </p:txBody>
      </p:sp>
      <p:sp>
        <p:nvSpPr>
          <p:cNvPr id="14340" name="Rectangle 3"/>
          <p:cNvSpPr>
            <a:spLocks noChangeArrowheads="1"/>
          </p:cNvSpPr>
          <p:nvPr/>
        </p:nvSpPr>
        <p:spPr bwMode="auto">
          <a:xfrm>
            <a:off x="990600" y="1066800"/>
            <a:ext cx="74676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algn="l" rtl="0" fontAlgn="base">
              <a:spcBef>
                <a:spcPct val="0"/>
              </a:spcBef>
              <a:spcAft>
                <a:spcPct val="0"/>
              </a:spcAft>
              <a:defRPr>
                <a:solidFill>
                  <a:schemeClr val="tx1"/>
                </a:solidFill>
                <a:latin typeface="Times New Roman" panose="02020603050405020304" pitchFamily="18" charset="0"/>
              </a:defRPr>
            </a:lvl6pPr>
            <a:lvl7pPr marL="2971800" indent="-228600" algn="l" rtl="0" fontAlgn="base">
              <a:spcBef>
                <a:spcPct val="0"/>
              </a:spcBef>
              <a:spcAft>
                <a:spcPct val="0"/>
              </a:spcAft>
              <a:defRPr>
                <a:solidFill>
                  <a:schemeClr val="tx1"/>
                </a:solidFill>
                <a:latin typeface="Times New Roman" panose="02020603050405020304" pitchFamily="18" charset="0"/>
              </a:defRPr>
            </a:lvl7pPr>
            <a:lvl8pPr marL="3429000" indent="-228600" algn="l" rtl="0" fontAlgn="base">
              <a:spcBef>
                <a:spcPct val="0"/>
              </a:spcBef>
              <a:spcAft>
                <a:spcPct val="0"/>
              </a:spcAft>
              <a:defRPr>
                <a:solidFill>
                  <a:schemeClr val="tx1"/>
                </a:solidFill>
                <a:latin typeface="Times New Roman" panose="02020603050405020304" pitchFamily="18" charset="0"/>
              </a:defRPr>
            </a:lvl8pPr>
            <a:lvl9pPr marL="3886200" indent="-228600" algn="l" rtl="0" fontAlgn="base">
              <a:spcBef>
                <a:spcPct val="0"/>
              </a:spcBef>
              <a:spcAft>
                <a:spcPct val="0"/>
              </a:spcAft>
              <a:defRPr>
                <a:solidFill>
                  <a:schemeClr val="tx1"/>
                </a:solidFill>
                <a:latin typeface="Times New Roman" panose="02020603050405020304" pitchFamily="18" charset="0"/>
              </a:defRPr>
            </a:lvl9pPr>
          </a:lstStyle>
          <a:p>
            <a:pPr algn="just" rtl="1" eaLnBrk="1" hangingPunct="1"/>
            <a:r>
              <a:rPr lang="fa-IR" altLang="fa-IR">
                <a:cs typeface="B Nazanin" panose="00000400000000000000" pitchFamily="2" charset="-78"/>
              </a:rPr>
              <a:t>گروه دهکده شهری</a:t>
            </a:r>
            <a:r>
              <a:rPr lang="ar-SA" altLang="fa-IR">
                <a:cs typeface="B Nazanin" panose="00000400000000000000" pitchFamily="2" charset="-78"/>
              </a:rPr>
              <a:t>، به دليل انتخاب عنوان دهكده چنين اشاره كردند:</a:t>
            </a:r>
            <a:endParaRPr lang="en-US" altLang="fa-IR">
              <a:cs typeface="B Nazanin" panose="00000400000000000000" pitchFamily="2" charset="-78"/>
            </a:endParaRPr>
          </a:p>
          <a:p>
            <a:pPr algn="just" rtl="1" eaLnBrk="1" hangingPunct="1"/>
            <a:r>
              <a:rPr lang="ar-SA" altLang="fa-IR">
                <a:cs typeface="B Nazanin" panose="00000400000000000000" pitchFamily="2" charset="-78"/>
              </a:rPr>
              <a:t>«دهكده هاي حقيقي بسياري از ويژگي هاي حياتي كه ما به دنبال تحقق آنها هستيم را دارا هستند</a:t>
            </a:r>
            <a:r>
              <a:rPr lang="en-US" altLang="fa-IR">
                <a:cs typeface="B Nazanin" panose="00000400000000000000" pitchFamily="2" charset="-78"/>
              </a:rPr>
              <a:t> </a:t>
            </a:r>
            <a:r>
              <a:rPr lang="ar-SA" altLang="fa-IR">
                <a:cs typeface="B Nazanin" panose="00000400000000000000" pitchFamily="2" charset="-78"/>
              </a:rPr>
              <a:t>و در زمينه تاريخي و فرهنگي بريتانيا ، دهكده شهري ، اختصار مناسبي است از آنچه آرمان ماست»</a:t>
            </a:r>
            <a:endParaRPr lang="en-US" altLang="fa-IR">
              <a:cs typeface="B Nazanin" panose="00000400000000000000" pitchFamily="2" charset="-78"/>
            </a:endParaRPr>
          </a:p>
          <a:p>
            <a:pPr algn="just" rtl="1" eaLnBrk="1" hangingPunct="1"/>
            <a:r>
              <a:rPr lang="ar-SA" altLang="fa-IR">
                <a:cs typeface="B Nazanin" panose="00000400000000000000" pitchFamily="2" charset="-78"/>
              </a:rPr>
              <a:t>البته وي در ادامه به طرح هايي كه قبل از اين تاريخ و با اين مفهوم درآمريكا شكل گرفتند نيز اشاره مي كند :«در دهه</a:t>
            </a:r>
            <a:r>
              <a:rPr lang="en-US" altLang="fa-IR">
                <a:cs typeface="B Nazanin" panose="00000400000000000000" pitchFamily="2" charset="-78"/>
              </a:rPr>
              <a:t> 1850 </a:t>
            </a:r>
            <a:r>
              <a:rPr lang="ar-SA" altLang="fa-IR">
                <a:cs typeface="B Nazanin" panose="00000400000000000000" pitchFamily="2" charset="-78"/>
              </a:rPr>
              <a:t>فردريك لاو</a:t>
            </a:r>
            <a:r>
              <a:rPr lang="en-US" altLang="fa-IR">
                <a:cs typeface="B Nazanin" panose="00000400000000000000" pitchFamily="2" charset="-78"/>
              </a:rPr>
              <a:t> </a:t>
            </a:r>
            <a:r>
              <a:rPr lang="ar-SA" altLang="fa-IR">
                <a:cs typeface="B Nazanin" panose="00000400000000000000" pitchFamily="2" charset="-78"/>
              </a:rPr>
              <a:t>و همكارش، از طرح توسعه مسكوني خويش در ساحل رودخانه و در خارج شهر شيكاگو، به عنوان دهكده اي در يك پارك ياد كردند كه يك دهكده شهري به حساب مي آمد.»</a:t>
            </a:r>
            <a:endParaRPr lang="en-US" altLang="fa-IR">
              <a:cs typeface="B Nazanin" panose="00000400000000000000" pitchFamily="2" charset="-78"/>
            </a:endParaRPr>
          </a:p>
        </p:txBody>
      </p:sp>
      <p:sp>
        <p:nvSpPr>
          <p:cNvPr id="14341" name="Rectangle 4"/>
          <p:cNvSpPr>
            <a:spLocks noChangeArrowheads="1"/>
          </p:cNvSpPr>
          <p:nvPr/>
        </p:nvSpPr>
        <p:spPr bwMode="auto">
          <a:xfrm>
            <a:off x="4648200" y="457200"/>
            <a:ext cx="36925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Times New Roman" panose="02020603050405020304" pitchFamily="18" charset="0"/>
              </a:defRPr>
            </a:lvl1pPr>
            <a:lvl2pPr marL="742950" indent="-285750">
              <a:defRPr>
                <a:solidFill>
                  <a:schemeClr val="tx1"/>
                </a:solidFill>
                <a:latin typeface="Times New Roman" panose="02020603050405020304" pitchFamily="18" charset="0"/>
              </a:defRPr>
            </a:lvl2pPr>
            <a:lvl3pPr marL="1143000" indent="-228600">
              <a:defRPr>
                <a:solidFill>
                  <a:schemeClr val="tx1"/>
                </a:solidFill>
                <a:latin typeface="Times New Roman" panose="02020603050405020304" pitchFamily="18" charset="0"/>
              </a:defRPr>
            </a:lvl3pPr>
            <a:lvl4pPr marL="1600200" indent="-228600">
              <a:defRPr>
                <a:solidFill>
                  <a:schemeClr val="tx1"/>
                </a:solidFill>
                <a:latin typeface="Times New Roman" panose="02020603050405020304" pitchFamily="18" charset="0"/>
              </a:defRPr>
            </a:lvl4pPr>
            <a:lvl5pPr marL="2057400" indent="-228600">
              <a:defRPr>
                <a:solidFill>
                  <a:schemeClr val="tx1"/>
                </a:solidFill>
                <a:latin typeface="Times New Roman" panose="02020603050405020304" pitchFamily="18" charset="0"/>
              </a:defRPr>
            </a:lvl5pPr>
            <a:lvl6pPr marL="2514600" indent="-228600" algn="l" rtl="0" fontAlgn="base">
              <a:spcBef>
                <a:spcPct val="0"/>
              </a:spcBef>
              <a:spcAft>
                <a:spcPct val="0"/>
              </a:spcAft>
              <a:defRPr>
                <a:solidFill>
                  <a:schemeClr val="tx1"/>
                </a:solidFill>
                <a:latin typeface="Times New Roman" panose="02020603050405020304" pitchFamily="18" charset="0"/>
              </a:defRPr>
            </a:lvl6pPr>
            <a:lvl7pPr marL="2971800" indent="-228600" algn="l" rtl="0" fontAlgn="base">
              <a:spcBef>
                <a:spcPct val="0"/>
              </a:spcBef>
              <a:spcAft>
                <a:spcPct val="0"/>
              </a:spcAft>
              <a:defRPr>
                <a:solidFill>
                  <a:schemeClr val="tx1"/>
                </a:solidFill>
                <a:latin typeface="Times New Roman" panose="02020603050405020304" pitchFamily="18" charset="0"/>
              </a:defRPr>
            </a:lvl7pPr>
            <a:lvl8pPr marL="3429000" indent="-228600" algn="l" rtl="0" fontAlgn="base">
              <a:spcBef>
                <a:spcPct val="0"/>
              </a:spcBef>
              <a:spcAft>
                <a:spcPct val="0"/>
              </a:spcAft>
              <a:defRPr>
                <a:solidFill>
                  <a:schemeClr val="tx1"/>
                </a:solidFill>
                <a:latin typeface="Times New Roman" panose="02020603050405020304" pitchFamily="18" charset="0"/>
              </a:defRPr>
            </a:lvl8pPr>
            <a:lvl9pPr marL="3886200" indent="-228600" algn="l" rtl="0" fontAlgn="base">
              <a:spcBef>
                <a:spcPct val="0"/>
              </a:spcBef>
              <a:spcAft>
                <a:spcPct val="0"/>
              </a:spcAft>
              <a:defRPr>
                <a:solidFill>
                  <a:schemeClr val="tx1"/>
                </a:solidFill>
                <a:latin typeface="Times New Roman" panose="02020603050405020304" pitchFamily="18" charset="0"/>
              </a:defRPr>
            </a:lvl9pPr>
          </a:lstStyle>
          <a:p>
            <a:pPr eaLnBrk="1" hangingPunct="1"/>
            <a:r>
              <a:rPr lang="fa-IR" altLang="fa-IR" sz="2400" b="1">
                <a:cs typeface="B Nazanin" panose="00000400000000000000" pitchFamily="2" charset="-78"/>
              </a:rPr>
              <a:t>دلیل انتخاب عنوان دهکده شهری</a:t>
            </a:r>
            <a:endParaRPr lang="en-US" altLang="fa-IR" sz="2400">
              <a:cs typeface="B Nazanin" panose="00000400000000000000" pitchFamily="2" charset="-78"/>
            </a:endParaRPr>
          </a:p>
        </p:txBody>
      </p:sp>
      <p:pic>
        <p:nvPicPr>
          <p:cNvPr id="5122" name="Picture 2" descr="E:\Arshad-Tarahi shahri\Semestry 2_89-90\Kargahe Mahale\Pics\Seaside-Florida\aerial%20photo%20seaside2.jpg"/>
          <p:cNvPicPr>
            <a:picLocks noChangeAspect="1" noChangeArrowheads="1"/>
          </p:cNvPicPr>
          <p:nvPr/>
        </p:nvPicPr>
        <p:blipFill>
          <a:blip r:embed="rId2" cstate="print"/>
          <a:srcRect/>
          <a:stretch>
            <a:fillRect/>
          </a:stretch>
        </p:blipFill>
        <p:spPr bwMode="auto">
          <a:xfrm>
            <a:off x="4572000" y="2971800"/>
            <a:ext cx="3810000" cy="28575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123" name="Picture 3" descr="E:\Arshad-Tarahi shahri\Semestry 2_89-90\Kargahe Mahale\Pics\Seaside-Florida\Sea4.jpg"/>
          <p:cNvPicPr>
            <a:picLocks noChangeAspect="1" noChangeArrowheads="1"/>
          </p:cNvPicPr>
          <p:nvPr/>
        </p:nvPicPr>
        <p:blipFill>
          <a:blip r:embed="rId3" cstate="print"/>
          <a:srcRect/>
          <a:stretch>
            <a:fillRect/>
          </a:stretch>
        </p:blipFill>
        <p:spPr bwMode="auto">
          <a:xfrm>
            <a:off x="914400" y="3429000"/>
            <a:ext cx="3422650" cy="198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524</TotalTime>
  <Words>2754</Words>
  <Application>Microsoft Office PowerPoint</Application>
  <PresentationFormat>On-screen Show (4:3)</PresentationFormat>
  <Paragraphs>266</Paragraphs>
  <Slides>31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Times New Roman</vt:lpstr>
      <vt:lpstr>Arial</vt:lpstr>
      <vt:lpstr>Impact</vt:lpstr>
      <vt:lpstr>Calibri</vt:lpstr>
      <vt:lpstr>B Homa</vt:lpstr>
      <vt:lpstr>B Nazanin</vt:lpstr>
      <vt:lpstr>Tahoma</vt:lpstr>
      <vt:lpstr>NewsPrint</vt:lpstr>
      <vt:lpstr>PowerPoint Presentation</vt:lpstr>
      <vt:lpstr>PowerPoint Presentation</vt:lpstr>
      <vt:lpstr>Urban village</vt:lpstr>
      <vt:lpstr>Urban village</vt:lpstr>
      <vt:lpstr>Urban village</vt:lpstr>
      <vt:lpstr>سيرتاريخي شكل گيري مفهوم دهكده شهري</vt:lpstr>
      <vt:lpstr>Urban village</vt:lpstr>
      <vt:lpstr>Urban village</vt:lpstr>
      <vt:lpstr>Urban village </vt:lpstr>
      <vt:lpstr>PowerPoint Presentation</vt:lpstr>
      <vt:lpstr>Urban village </vt:lpstr>
      <vt:lpstr> </vt:lpstr>
      <vt:lpstr>PowerPoint Presentation</vt:lpstr>
      <vt:lpstr>ویژگی های دهكده شهري چيست؟</vt:lpstr>
      <vt:lpstr>PowerPoint Presentation</vt:lpstr>
      <vt:lpstr>Urban village</vt:lpstr>
      <vt:lpstr>Urban village</vt:lpstr>
      <vt:lpstr>Urban village</vt:lpstr>
      <vt:lpstr>Urban village</vt:lpstr>
      <vt:lpstr>Urban village</vt:lpstr>
      <vt:lpstr> </vt:lpstr>
      <vt:lpstr>ضوابط و دستورالعمل های دهکده شهری</vt:lpstr>
      <vt:lpstr>Urban village </vt:lpstr>
      <vt:lpstr>Urban village </vt:lpstr>
      <vt:lpstr>PowerPoint Presentation</vt:lpstr>
      <vt:lpstr> </vt:lpstr>
      <vt:lpstr> </vt:lpstr>
      <vt:lpstr> </vt:lpstr>
      <vt:lpstr> </vt:lpstr>
      <vt:lpstr>Urban village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mina</dc:creator>
  <cp:lastModifiedBy>Mohammad</cp:lastModifiedBy>
  <cp:revision>108</cp:revision>
  <dcterms:created xsi:type="dcterms:W3CDTF">2011-03-09T03:43:57Z</dcterms:created>
  <dcterms:modified xsi:type="dcterms:W3CDTF">2020-12-02T23:30:56Z</dcterms:modified>
</cp:coreProperties>
</file>